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7" r:id="rId5"/>
    <p:sldId id="259" r:id="rId6"/>
    <p:sldId id="280" r:id="rId7"/>
    <p:sldId id="285" r:id="rId8"/>
    <p:sldId id="284" r:id="rId9"/>
    <p:sldId id="291" r:id="rId10"/>
    <p:sldId id="294" r:id="rId11"/>
    <p:sldId id="295" r:id="rId12"/>
    <p:sldId id="296" r:id="rId13"/>
    <p:sldId id="283" r:id="rId14"/>
    <p:sldId id="292" r:id="rId15"/>
    <p:sldId id="293" r:id="rId16"/>
    <p:sldId id="288" r:id="rId17"/>
    <p:sldId id="286" r:id="rId18"/>
    <p:sldId id="277" r:id="rId19"/>
    <p:sldId id="278" r:id="rId20"/>
    <p:sldId id="29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F6A"/>
    <a:srgbClr val="838383"/>
    <a:srgbClr val="008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59EEB-6F6B-4C62-D059-6BE5A5050D8C}" v="1" dt="2025-04-03T07:22:06.482"/>
    <p1510:client id="{4BF85861-0128-DF47-BFE4-C0ED738F4B3D}" v="2057" dt="2025-04-03T10:17:02.43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4658"/>
  </p:normalViewPr>
  <p:slideViewPr>
    <p:cSldViewPr snapToGrid="0">
      <p:cViewPr>
        <p:scale>
          <a:sx n="118" d="100"/>
          <a:sy n="118" d="100"/>
        </p:scale>
        <p:origin x="10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C8EDF7-3385-D380-7934-127EFFBB9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2F8BA-DE92-33FA-E65B-5F4BC680DB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54528-A726-5B4F-9401-2E4BACBA72AA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47549-BE97-FBA0-9169-255DE2FB00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F056E-D1DC-DFF8-8CB4-75223AE5DA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762AC-4C3B-CD4F-B7F6-434325FBC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9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954EE-DF3C-B84D-A146-78C6DA58A7C1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1DF3D-4EE7-A14B-8168-CA4A62437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14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0E45-C763-89F9-45EA-30CBA15E3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B1AB-E1B7-13A8-6E65-76A7EAE60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37F1C-7EE3-A030-ED91-61DE418E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9D4-972A-964F-B5F5-33777D48CD0E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BFBD6-8EE7-24A1-6E46-CCE82014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12098-0A4B-4561-8C01-50C32F5F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967F-90FC-C5F7-3135-710FF0AA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B9F21-FEAD-AAED-3F0D-3CB4C6B09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83931-34C7-5627-AC31-0F9B8226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8B6E-578A-A34E-8DE6-4629D6E67D39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06B3-B6CC-8B07-A78C-4262F8D0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77C76-6D39-53D6-468B-36E78BDF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DCDBE-8C56-D0CE-FAD3-45EAAC554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D1637-4966-AE7A-BD61-69823806A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5F5EA-9D59-BE5B-6CE3-473A7637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6679-44EC-F34D-8B11-1D77EDF625A8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EC4F-4C4C-CDE9-3EA7-BEA5332B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35D5-4823-7E3F-3835-28B98E4A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5E73-0D06-F690-3F7F-3EE802F7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EEA41-DCC5-39E8-1D8B-5B7EB902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4D4D-9B68-7E3B-139A-3092D777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93C4-9961-D144-B413-3BA0290F8E8E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1BB1F-0717-63FE-E20D-F90A43B0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4E9D6-E3FB-7F94-1D4E-2CA22E99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2AEF-D37C-2D17-AE4C-513C1A27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E9B23-82D5-8FAE-DD12-8A91A4E2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4C1C-61E2-51DB-4EA2-6C884287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79E1-2D45-8F4D-90AA-971C78CEFA69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6596-BA56-1FE0-781A-D073A3DE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4CA72-EE81-C0BB-D5F3-054D0C01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1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7B57-68BD-1D0F-F1FD-DDD8743C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773A-103B-116C-CDC9-4651D7A3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927B4-B153-A343-185D-BBDE1AB18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ABA6B-1EEC-4697-05CE-F3FA1B02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FEF5-50A5-044C-A77B-D43CA7497338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3E784-BE52-F648-299E-4F5169DC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4951-785D-6A06-B1C8-A29AE4DA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091-A33D-697F-5D90-4251E069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D3DB-5996-218F-7C86-31C4880DF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278B2-BD3B-FEC4-B81F-E0F82BB37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83889-4828-436D-FAFB-0B77018A8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829B9-911A-223F-0043-70A8AE0D7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479B07-92B7-E77D-CF1F-6FE11EAA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D3E1-5106-4F43-8BC4-3FCDB8BBABBA}" type="datetime1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9A9579-BFB2-A7BB-3DEC-C1952980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C3349-A3C3-1F5D-EAE0-4E546361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DD9B-3F71-5BDD-7424-84E996AF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243F0-FAE9-0907-F6BF-0A779AEF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0038-7A6F-6240-B3CE-BC382CA45DB0}" type="datetime1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03E6F-4573-BE08-13E4-4955C69E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069ED-3986-3692-E08C-599D29E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E9682-28CE-D642-75E8-BC5CCCD1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A362-C592-D34F-B696-D4563E0ABA5E}" type="datetime1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5710B-0C1F-7C49-9770-993A46B2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DACC-CF80-A6D7-D7EB-4A7D8802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6F0E-B822-70C2-B039-A212473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1485-3235-6AB4-2D6A-AE314573E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2566-AE1F-1ADE-D402-FFC3A7E9A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67C6-33F7-AC68-E996-0B261B8B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6110-81F5-6F49-A829-399772B2C7FC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5875B-AEF9-23F9-1694-5EF5FFA2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C294-C22A-DBCD-E517-6116E979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FE42-015E-D56E-C348-1FCB5BFE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97EFE-168E-703D-3C0A-371369825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D75AD-9EF6-DE81-A2AF-1A6B74BE9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E623E-9BF0-62AE-5A2D-9B1EEDBD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1D1B-6A38-2440-9349-71BB5DB8B768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CB0C1-EE51-62D8-5238-41D3C84A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5D9F-3BBD-7D2B-992D-FFBF2434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CBC93-F8C2-99E1-6F9F-863E42E0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E7F2C-AB20-F235-0847-B297D1EFD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9C730-7424-F788-CF0A-F081C69B7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F0F47-FFB1-8943-9BBA-A1746929EFEC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DDA8-A3ED-80E6-BB9C-45824E7E9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221B-FB2D-E18E-3AB5-0EF9E9281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FD4401-5D8A-2349-86F3-2CAF5CCA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1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STTMINWGSD" TargetMode="External"/><Relationship Id="rId3" Type="http://schemas.openxmlformats.org/officeDocument/2006/relationships/hyperlink" Target="https://aspe.hhs.gov/topics/poverty-economic-mobility/poverty-guidelines/prior-hhs-poverty-guidelines-federal-register-references" TargetMode="External"/><Relationship Id="rId7" Type="http://schemas.openxmlformats.org/officeDocument/2006/relationships/hyperlink" Target="https://fred.stlouisfed.org/series/STTMINWGI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.%20https:/www.usinflationcalculator.com/inflation/current-inflation-rates" TargetMode="External"/><Relationship Id="rId5" Type="http://schemas.openxmlformats.org/officeDocument/2006/relationships/hyperlink" Target=".%20https:/www.medicaidplanningassistance.org/federal-poverty-guidelines" TargetMode="External"/><Relationship Id="rId4" Type="http://schemas.openxmlformats.org/officeDocument/2006/relationships/hyperlink" Target="https://www.medicaidplanningassistance.org/federal-poverty-guidelines/" TargetMode="External"/><Relationship Id="rId9" Type="http://schemas.openxmlformats.org/officeDocument/2006/relationships/hyperlink" Target=".%20https:/www.dol.gov/agencies/whd/minimum-wage/sta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03AE-BC95-8AF5-AED1-96E17CB3B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AAE33-1A5B-77AC-3001-B20CB7EC9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edia Resources | Wellmark Blue Cross and Blue Shield">
            <a:extLst>
              <a:ext uri="{FF2B5EF4-FFF2-40B4-BE49-F238E27FC236}">
                <a16:creationId xmlns:a16="http://schemas.microsoft.com/office/drawing/2014/main" id="{8F2C7852-18BF-DE02-E87F-2DA4F04FA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15940"/>
          <a:stretch/>
        </p:blipFill>
        <p:spPr bwMode="auto">
          <a:xfrm>
            <a:off x="-22860" y="0"/>
            <a:ext cx="122148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4A6F103-EF58-E765-5080-E7E9BF1047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860" y="-29524"/>
            <a:ext cx="12226290" cy="6974333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FEE42-5906-5579-90F2-9D358F07FFB8}"/>
              </a:ext>
            </a:extLst>
          </p:cNvPr>
          <p:cNvSpPr txBox="1"/>
          <p:nvPr/>
        </p:nvSpPr>
        <p:spPr>
          <a:xfrm>
            <a:off x="3290887" y="1869647"/>
            <a:ext cx="5610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Iowa Graduate Business Analytics Case Competition</a:t>
            </a:r>
          </a:p>
          <a:p>
            <a:pPr algn="ctr"/>
            <a:br>
              <a:rPr lang="en-US" sz="2000" b="1" spc="-3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spc="-3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3931A20-CFBB-A3E1-4E49-9FEC2C88385C}"/>
              </a:ext>
            </a:extLst>
          </p:cNvPr>
          <p:cNvSpPr/>
          <p:nvPr/>
        </p:nvSpPr>
        <p:spPr>
          <a:xfrm>
            <a:off x="3290887" y="1779210"/>
            <a:ext cx="5610225" cy="1504315"/>
          </a:xfrm>
          <a:custGeom>
            <a:avLst/>
            <a:gdLst/>
            <a:ahLst/>
            <a:cxnLst/>
            <a:rect l="l" t="t" r="r" b="b"/>
            <a:pathLst>
              <a:path w="561022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5359145" y="0"/>
                </a:lnTo>
                <a:lnTo>
                  <a:pt x="5404202" y="4039"/>
                </a:lnTo>
                <a:lnTo>
                  <a:pt x="5446611" y="15687"/>
                </a:lnTo>
                <a:lnTo>
                  <a:pt x="5485666" y="34233"/>
                </a:lnTo>
                <a:lnTo>
                  <a:pt x="5520656" y="58969"/>
                </a:lnTo>
                <a:lnTo>
                  <a:pt x="5550874" y="89187"/>
                </a:lnTo>
                <a:lnTo>
                  <a:pt x="5575610" y="124177"/>
                </a:lnTo>
                <a:lnTo>
                  <a:pt x="5594156" y="163232"/>
                </a:lnTo>
                <a:lnTo>
                  <a:pt x="5605804" y="205641"/>
                </a:lnTo>
                <a:lnTo>
                  <a:pt x="5609844" y="250698"/>
                </a:lnTo>
                <a:lnTo>
                  <a:pt x="5609844" y="1253489"/>
                </a:lnTo>
                <a:lnTo>
                  <a:pt x="5605804" y="1298546"/>
                </a:lnTo>
                <a:lnTo>
                  <a:pt x="5594156" y="1340955"/>
                </a:lnTo>
                <a:lnTo>
                  <a:pt x="5575610" y="1380010"/>
                </a:lnTo>
                <a:lnTo>
                  <a:pt x="5550874" y="1415000"/>
                </a:lnTo>
                <a:lnTo>
                  <a:pt x="5520656" y="1445218"/>
                </a:lnTo>
                <a:lnTo>
                  <a:pt x="5485666" y="1469954"/>
                </a:lnTo>
                <a:lnTo>
                  <a:pt x="5446611" y="1488500"/>
                </a:lnTo>
                <a:lnTo>
                  <a:pt x="5404202" y="1500148"/>
                </a:lnTo>
                <a:lnTo>
                  <a:pt x="5359145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855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A39BF-9AD8-CF69-7332-14C9A020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67F7DC17-8930-A47D-5E04-FF9C2E220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7A118-DA3B-E458-1300-BCE18718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6F5AFF-CFEC-72D6-8D11-AFD34E0EBDAE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8CB971BA-722B-11B7-C22B-2996768BC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Eligibility Drivers in Iowa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Poverty and labor trends expose Medicaid-vulnerable counties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AB375C-7B46-6344-DAB1-F8D171AF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0" y="844120"/>
            <a:ext cx="7886700" cy="49431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7496DD-30D1-E565-C6C4-F942C799BC5E}"/>
              </a:ext>
            </a:extLst>
          </p:cNvPr>
          <p:cNvSpPr txBox="1"/>
          <p:nvPr/>
        </p:nvSpPr>
        <p:spPr>
          <a:xfrm>
            <a:off x="4210095" y="5823131"/>
            <a:ext cx="4968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poverty increases, labor participation declines — and dual eligibility rises.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504E64-F9C3-D220-283D-63BA91336F2D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32FBE121-81CE-424D-0039-48371FFF5E0D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525189B0-34A1-7007-F470-E80DACCA215A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E6A3BD97-4248-7BF0-DC16-5A9C6E398DCA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1A3FBA65-3AA1-14D9-34AB-DF1AE7D07CE1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2C3F6A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DB10039E-80DD-2A19-943D-5ED753FB09ED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2910E5D3-20B0-8CE2-28E4-7A20F270100C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A31DBDA0-BE82-73AE-C4A8-CB42B447ED91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40EDA311-523B-38D3-4E9D-0B9627C03298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F03AEACA-A205-E3B5-AB40-4E5AA53457F6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B1E64F33-4AC2-B814-FFAC-9BA8902E6DA4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D01FA1EB-3FC5-EC09-CA6E-727647FEF9D3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FF616E05-8499-2A08-AFE0-240CE14FA2B9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F3DDCB68-226D-28F3-855D-5283345BF3B3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0" name="object 7">
            <a:extLst>
              <a:ext uri="{FF2B5EF4-FFF2-40B4-BE49-F238E27FC236}">
                <a16:creationId xmlns:a16="http://schemas.microsoft.com/office/drawing/2014/main" id="{82945F50-9F92-9070-B046-4BA39360F391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72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3F4D-62D4-7856-7EF4-C4FF3FB5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441A6834-BF7F-6253-FA83-D81D9DD3D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F7F47-7E96-9C3F-192A-85DFBE8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34E518-651E-780B-F90C-FA68C8FF6CB7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A47AB849-196E-7E9D-8503-0453B7FB11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Eligibility Drivers in South Dakota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Low income, high poverty, and weak labor force participation predict Medicaid vulnerability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4A16D2-7A12-EE20-568C-D828DDF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2" y="844119"/>
            <a:ext cx="7882830" cy="49680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ABAF20-BFFD-7FA1-E038-C7C3D260FF9D}"/>
              </a:ext>
            </a:extLst>
          </p:cNvPr>
          <p:cNvSpPr txBox="1"/>
          <p:nvPr/>
        </p:nvSpPr>
        <p:spPr>
          <a:xfrm>
            <a:off x="4210095" y="5823131"/>
            <a:ext cx="4968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poverty rises and labor participation drops, dual eligibility climbs.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2DA921-A1AF-FD31-657F-50E5076E62CA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31" name="object 2">
              <a:extLst>
                <a:ext uri="{FF2B5EF4-FFF2-40B4-BE49-F238E27FC236}">
                  <a16:creationId xmlns:a16="http://schemas.microsoft.com/office/drawing/2014/main" id="{E15F064B-6ECC-60BA-755F-253AD30A7C69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A6D60D3D-3B24-25ED-CD00-157CD339BD89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F5A1AC7F-9422-1CBE-32CD-EA9AB3FF7CC5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80903965-EFC2-12CC-AB80-682EF089F7FE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2C3F6A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20BEEE07-DC6E-D3BF-416A-6623CFEC1229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2F5CA797-98BD-F57C-C5F2-152645647B9E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72DA8679-5C9B-3EB9-4CB5-9D2308DABE92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390574CB-3D34-53F8-6806-F27B8D56705B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F46F470C-7A03-3C48-84F9-70EAC122DD51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41" name="object 12">
              <a:extLst>
                <a:ext uri="{FF2B5EF4-FFF2-40B4-BE49-F238E27FC236}">
                  <a16:creationId xmlns:a16="http://schemas.microsoft.com/office/drawing/2014/main" id="{5954EDCC-0BDA-70CC-39BE-DFC4E326A001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EFD19C3E-47A0-330F-7F5F-CB959D97CF5E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D8C242C7-E90B-52A6-9279-381F744BDBE3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241A42F7-E615-9290-B24D-4712A637F862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6" name="object 7">
            <a:extLst>
              <a:ext uri="{FF2B5EF4-FFF2-40B4-BE49-F238E27FC236}">
                <a16:creationId xmlns:a16="http://schemas.microsoft.com/office/drawing/2014/main" id="{DE7C8208-2970-DB03-EF99-190BD614BFB1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27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0961309C-507D-C1F5-C8D9-5E344EFC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28937B7-A577-26CC-1526-E65B4D1E7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45" y="852276"/>
            <a:ext cx="961352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Iowa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distribution is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slightly right-skewed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concentration of middle-aged individuals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Majority of the population has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median age between 35 and 50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suggests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relatively aging population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aligns with the workforce sustainability risk you’ve previously explored.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South Dakota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distribution is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symmetric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wider spread across different age brackets.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noticeable peak around age 40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the presence of both younger and older zip code medians suggests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more balanced demographic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FBF4D97-5BB0-0692-5EBD-00C8781D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45" y="4098918"/>
            <a:ext cx="549971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Wellmark Can Do: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 dual-eligibility growth ZIP-wise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hospice + eldercare partnerships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targeted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preventive care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age 65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support for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long-term care planning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age wave is coming. By planning today, Wellmark can lead tomorrow’s care—efficiently, compassionately, and proactively.”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284D8-DB5F-2BC2-BA2C-554DF5E9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60" y="2474602"/>
            <a:ext cx="5381410" cy="3210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0DF4D-0AE6-8CB0-2941-AF5FE072C8B2}"/>
              </a:ext>
            </a:extLst>
          </p:cNvPr>
          <p:cNvSpPr txBox="1"/>
          <p:nvPr/>
        </p:nvSpPr>
        <p:spPr>
          <a:xfrm>
            <a:off x="406403" y="2474602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370,000 people in Iowa and South Dakota are currently aged 65–75. In the next decade, most will transition into the 75+ category—where healthcare needs accelerate.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Why It Matters: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75+ are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4x more likely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enroll in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hospice care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 eligibility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(Medicare + Medicaid) spikes after 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demand for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chronic care, support programs, and coordinated coverage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1234EF-537E-C93C-8B16-0BC43C6E90D3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bject 8">
            <a:extLst>
              <a:ext uri="{FF2B5EF4-FFF2-40B4-BE49-F238E27FC236}">
                <a16:creationId xmlns:a16="http://schemas.microsoft.com/office/drawing/2014/main" id="{E2EAE639-9AA6-2B7A-1EB2-E20D00291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6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Population &amp; Dual Eligibility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A growing elderly population in Iowa and South Dakota signals rising dual enrollment needs and long-term care demands.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DFACA1-718B-9B31-CF89-317BC73D83B5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B39F9269-FF44-7346-346E-81833ACC833D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B6BB2C80-6D54-C3E2-1223-7D21720685DA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C06E04DE-DF50-8B9B-0E0A-BE7D6EA78435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F51B53B6-1170-5B42-FBFB-8C1A2B0EA7E9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BDAFE494-F03A-A332-4040-DFF499D962E5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5879ABCA-F858-3D16-329D-F9FEDFD404E7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C921CE05-DE41-F367-DDF0-2FA2E85A0959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0BF91230-5B61-7BEE-16F0-5892EF9B1574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0263D018-EBF7-9263-03C5-E015FFBAA656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923F0E0B-4358-D677-C933-F0FA105E58C6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2543A73D-E3CE-D6AD-8944-106D6F19913F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80E50DBB-BB1F-1A9A-0352-9125C5D7CE41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8AC22CBB-F9E7-2D54-5F2F-A6648E2AD127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26" name="object 7">
            <a:extLst>
              <a:ext uri="{FF2B5EF4-FFF2-40B4-BE49-F238E27FC236}">
                <a16:creationId xmlns:a16="http://schemas.microsoft.com/office/drawing/2014/main" id="{5BEFC7FB-6F32-07DA-5DBB-295ECC7F25FE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2C3F6A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solidFill>
                <a:srgbClr val="2C3F6A"/>
              </a:solidFill>
              <a:latin typeface="Arial"/>
              <a:cs typeface="Arial"/>
            </a:endParaRP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0B3DCB95-9245-7DCF-4292-0F0A55A4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8174" y="6383615"/>
            <a:ext cx="467881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5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4619-B0EB-2FF8-B066-C063AB1A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86610849-E694-8FA3-0543-D9C0E2E5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4075F-A06E-B040-A573-486C0F88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50C888-0049-6520-57D3-C1D6DB9C5178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73597E83-12A7-6B33-ACEB-F87687F21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6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Eligibility by Age Group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Understanding the Age-Driven Surge in Dual Enrollment.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2E924-9451-C2A6-37DE-E354A2C2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8" y="1200160"/>
            <a:ext cx="6267894" cy="3739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8FBF8-2E36-6E41-65A8-E6706C9DD6BE}"/>
              </a:ext>
            </a:extLst>
          </p:cNvPr>
          <p:cNvSpPr txBox="1"/>
          <p:nvPr/>
        </p:nvSpPr>
        <p:spPr>
          <a:xfrm>
            <a:off x="5835262" y="2245408"/>
            <a:ext cx="5980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Dual eligibility is </a:t>
            </a:r>
            <a:r>
              <a:rPr lang="en-US" sz="1100" b="1" dirty="0"/>
              <a:t>highest among individuals aged 65–74</a:t>
            </a:r>
            <a:r>
              <a:rPr lang="en-US" sz="1100" dirty="0"/>
              <a:t>, with a significant presence above age group 75. </a:t>
            </a:r>
          </a:p>
          <a:p>
            <a:br>
              <a:rPr lang="en-US" sz="1100" dirty="0"/>
            </a:br>
            <a:r>
              <a:rPr lang="en-US" sz="1100" dirty="0"/>
              <a:t>This pattern reflects the natural overlap between </a:t>
            </a:r>
            <a:r>
              <a:rPr lang="en-US" sz="1100" b="1" dirty="0"/>
              <a:t>Medicare eligibility (typically 65+)</a:t>
            </a:r>
            <a:r>
              <a:rPr lang="en-US" sz="1100" dirty="0"/>
              <a:t> and </a:t>
            </a:r>
            <a:r>
              <a:rPr lang="en-US" sz="1100" b="1" dirty="0"/>
              <a:t>income-based Medicaid support</a:t>
            </a:r>
            <a:r>
              <a:rPr lang="en-US" sz="1100" dirty="0"/>
              <a:t>, especially among retirees and those with chronic conditions. </a:t>
            </a:r>
          </a:p>
          <a:p>
            <a:endParaRPr lang="en-US" sz="1100" dirty="0"/>
          </a:p>
          <a:p>
            <a:r>
              <a:rPr lang="en-US" sz="1100" dirty="0"/>
              <a:t>As the aging population grows, this demographic is expected to </a:t>
            </a:r>
            <a:r>
              <a:rPr lang="en-US" sz="1100" b="1" dirty="0"/>
              <a:t>drive future demand</a:t>
            </a:r>
            <a:r>
              <a:rPr lang="en-US" sz="1100" dirty="0"/>
              <a:t> for integrated care, coordinated benefits, and long-term support services.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DBFE99-ED00-BD4F-0B9E-1146482FB27F}"/>
              </a:ext>
            </a:extLst>
          </p:cNvPr>
          <p:cNvSpPr txBox="1"/>
          <p:nvPr/>
        </p:nvSpPr>
        <p:spPr>
          <a:xfrm>
            <a:off x="475714" y="5399870"/>
            <a:ext cx="117077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demographic shift toward an older population means dual eligibility demand will surge, especially between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2030 and 2040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This underscores the need for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early policy planning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capacity building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targeted healthcare delivery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for aging Americans.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88558-45C4-82F4-6B81-119A5686838B}"/>
              </a:ext>
            </a:extLst>
          </p:cNvPr>
          <p:cNvSpPr txBox="1"/>
          <p:nvPr/>
        </p:nvSpPr>
        <p:spPr>
          <a:xfrm>
            <a:off x="5835262" y="1477106"/>
            <a:ext cx="5980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In the next 5–15 years, </a:t>
            </a:r>
            <a:r>
              <a:rPr lang="en-US" sz="1100" b="1" dirty="0"/>
              <a:t>20 million people</a:t>
            </a:r>
            <a:r>
              <a:rPr lang="en-US" sz="1100" dirty="0"/>
              <a:t> will enter the </a:t>
            </a:r>
            <a:r>
              <a:rPr lang="en-US" sz="1100" b="1" dirty="0"/>
              <a:t>65+ age group</a:t>
            </a:r>
            <a:r>
              <a:rPr lang="en-US" sz="1100" dirty="0"/>
              <a:t>, dramatically expanding the population eligible for </a:t>
            </a:r>
            <a:r>
              <a:rPr lang="en-US" sz="1100" b="1" dirty="0"/>
              <a:t>dual enrollment</a:t>
            </a:r>
            <a:r>
              <a:rPr lang="en-US" sz="1100" dirty="0"/>
              <a:t>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9E48B8-CEC0-A6D6-5734-BBED190A4A10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202224F5-65CE-1649-5E25-7DF371547043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34E103BB-5D08-9D27-EB46-63DF9F0BBEB2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4754FC9F-9E9D-16B7-1BE2-2B4CC8F323EE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3E52878A-0A53-54E3-363A-F5D049C99728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FF250D99-15C2-A58A-E22E-1E87E22D58DE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71792E8A-D5C5-B468-CB66-16F2A56B0B3C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AA85D108-3BED-E792-2DBF-62453BE1A068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E1F033E8-6B19-3A68-4811-BEA8C367E09A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43601B51-2884-90EB-07CD-5B58588E8B20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892DB2F6-71AD-5855-6384-BA1AA5AA7342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118FFB35-7559-64F4-07FB-BF611FFB1051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A99304A4-EEDF-39AA-C856-027627AE4D1C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06B8E536-BE06-4155-D3A3-3366097FEBEF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1" name="object 7">
            <a:extLst>
              <a:ext uri="{FF2B5EF4-FFF2-40B4-BE49-F238E27FC236}">
                <a16:creationId xmlns:a16="http://schemas.microsoft.com/office/drawing/2014/main" id="{41FE0E9C-25CD-065C-038E-67A1593A9A9B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2C3F6A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solidFill>
                <a:srgbClr val="2C3F6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639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84D6-1048-0713-2103-FF1C45C13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94A9F7B5-9419-F491-BA08-561999B8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1AE06-07EC-907E-FC7B-1C07F79B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22540B-21AA-1522-0055-9E730CE1354D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D545A236-2C40-94E2-A209-1180B19F0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12117"/>
            <a:ext cx="9849485" cy="50911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Medicaid Risk Zones in Iowa</a:t>
            </a:r>
            <a:b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Cities nearing poverty thresholds and rising eligibility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42C01-EE82-693C-A9F5-8EBA4CAF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0" y="979818"/>
            <a:ext cx="5319860" cy="3476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F26ADC-03EB-B8DA-2D09-26BEF54C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09" y="1061153"/>
            <a:ext cx="5319860" cy="34975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D4186E-6521-C3E5-8A05-5F4053566732}"/>
              </a:ext>
            </a:extLst>
          </p:cNvPr>
          <p:cNvSpPr txBox="1"/>
          <p:nvPr/>
        </p:nvSpPr>
        <p:spPr>
          <a:xfrm>
            <a:off x="534827" y="4775279"/>
            <a:ext cx="58541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These are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“at-risk” cities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where a large portion of residents hover just above the Medicaid eligibility threshold (138% FPL). As inflation rises and wages stagnate, many individuals in these cities could soon fall below the threshold, making them eligible for Medicaid.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B126E-6766-F67F-6A4E-4BBC23FB3F6B}"/>
              </a:ext>
            </a:extLst>
          </p:cNvPr>
          <p:cNvSpPr txBox="1"/>
          <p:nvPr/>
        </p:nvSpPr>
        <p:spPr>
          <a:xfrm>
            <a:off x="534827" y="5655812"/>
            <a:ext cx="115012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If inflation continues unchecked, the cities in Graph 1 may soon mirror the poverty rates of Graph 2. Early identification and action can help prevent a healthcare access crisis.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4D111-9D5D-F42C-20C9-7FEF3E235C4D}"/>
              </a:ext>
            </a:extLst>
          </p:cNvPr>
          <p:cNvSpPr txBox="1"/>
          <p:nvPr/>
        </p:nvSpPr>
        <p:spPr>
          <a:xfrm>
            <a:off x="1545770" y="749174"/>
            <a:ext cx="38050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These cities are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“on the edge”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of Medicaid eligibility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CB2745-E57B-19B1-F881-99497D4A79E8}"/>
              </a:ext>
            </a:extLst>
          </p:cNvPr>
          <p:cNvSpPr txBox="1"/>
          <p:nvPr/>
        </p:nvSpPr>
        <p:spPr>
          <a:xfrm>
            <a:off x="7266346" y="755147"/>
            <a:ext cx="380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These cities are moving towards high poverty levels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DCBC76-67CD-6134-6217-7CED29B8C184}"/>
              </a:ext>
            </a:extLst>
          </p:cNvPr>
          <p:cNvSpPr txBox="1"/>
          <p:nvPr/>
        </p:nvSpPr>
        <p:spPr>
          <a:xfrm>
            <a:off x="6590500" y="4775279"/>
            <a:ext cx="55103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chart shows cities where an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overwhelming share of residents are nearing or below 100% of the FPL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—indicating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deep poverty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and a high likelihood of long-term Medicaid dependency if inflation continues.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91BB08-B7E3-F2CC-A0E7-284E301D3419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34" name="object 2">
              <a:extLst>
                <a:ext uri="{FF2B5EF4-FFF2-40B4-BE49-F238E27FC236}">
                  <a16:creationId xmlns:a16="http://schemas.microsoft.com/office/drawing/2014/main" id="{1C23DAAF-629C-820F-A6B6-BF97230790F6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869AA44C-F1AF-5F71-C6C9-524E9D8B3089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DFC866E4-6E0E-014B-51AF-543B268ACF4B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B29FF967-C1FC-5090-270F-2473B0210387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74A68F2B-39D3-FC88-F371-061873B44DC5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932DD7CB-7508-A033-7DC6-1F5818112E83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69442832-60DC-8874-3D85-62E4AE79D7B9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8AAD9011-38DA-7276-D353-A6DD11A81921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D2D9AF0E-CB76-7C96-949A-DFCF7BD80BFD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F9FA3ABA-F232-30D3-40CD-04C92F6B639D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4F990F4F-FC7B-FA2B-47BB-6BB905309BCD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9BFF28F3-A11D-0256-C143-7AC3D36C9827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FD7E6F87-E6E1-78B4-7D95-9A7EA7FA3034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8" name="object 7">
            <a:extLst>
              <a:ext uri="{FF2B5EF4-FFF2-40B4-BE49-F238E27FC236}">
                <a16:creationId xmlns:a16="http://schemas.microsoft.com/office/drawing/2014/main" id="{D6D5459A-01C8-D560-6045-0A5EFAE4C3F6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2C3F6A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solidFill>
                <a:srgbClr val="2C3F6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03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AFE8-7324-00DD-67BA-7F19DC43E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BF249C05-B93A-1811-1F98-6EF5C6F07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9E761-5225-BAE4-08FA-C437F232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A8CA50-1E84-B05A-569C-BE399B997FB8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bject 8">
            <a:extLst>
              <a:ext uri="{FF2B5EF4-FFF2-40B4-BE49-F238E27FC236}">
                <a16:creationId xmlns:a16="http://schemas.microsoft.com/office/drawing/2014/main" id="{26EC8766-9B25-9D1C-E138-AE47EDF04755}"/>
              </a:ext>
            </a:extLst>
          </p:cNvPr>
          <p:cNvSpPr txBox="1">
            <a:spLocks/>
          </p:cNvSpPr>
          <p:nvPr/>
        </p:nvSpPr>
        <p:spPr>
          <a:xfrm>
            <a:off x="483567" y="112117"/>
            <a:ext cx="9849485" cy="509114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Medicaid Risk Zones in South Dakota</a:t>
            </a:r>
            <a:b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Cities nearing poverty thresholds and rising eligibility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35B98B-BA59-AA5F-E123-D0BD5C19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1" y="990874"/>
            <a:ext cx="5311521" cy="3506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4A377E-62B3-654D-A4DC-FD54C5E31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09" y="973182"/>
            <a:ext cx="5384308" cy="3547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63C06E-C4CC-9C00-5381-B17CB0F27779}"/>
              </a:ext>
            </a:extLst>
          </p:cNvPr>
          <p:cNvSpPr txBox="1"/>
          <p:nvPr/>
        </p:nvSpPr>
        <p:spPr>
          <a:xfrm>
            <a:off x="1545770" y="749174"/>
            <a:ext cx="38050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These cities are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“on the edge”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of Medicaid eligibility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8E2AA5-BC3E-D7AE-CD4D-37B3475F428E}"/>
              </a:ext>
            </a:extLst>
          </p:cNvPr>
          <p:cNvSpPr txBox="1"/>
          <p:nvPr/>
        </p:nvSpPr>
        <p:spPr>
          <a:xfrm>
            <a:off x="7266346" y="755147"/>
            <a:ext cx="380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These cities are moving towards high poverty levels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2C505-328E-F941-FFCC-CAB0EE087066}"/>
              </a:ext>
            </a:extLst>
          </p:cNvPr>
          <p:cNvSpPr txBox="1"/>
          <p:nvPr/>
        </p:nvSpPr>
        <p:spPr>
          <a:xfrm>
            <a:off x="534827" y="4775279"/>
            <a:ext cx="58541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These are </a:t>
            </a:r>
            <a:r>
              <a:rPr lang="en-US" sz="1100" b="1" dirty="0"/>
              <a:t>“at-risk” cities</a:t>
            </a:r>
            <a:r>
              <a:rPr lang="en-US" sz="1100" dirty="0"/>
              <a:t> where a large portion of residents fall just above the Medicaid eligibility threshold (138% FPL). Rising inflation and stagnant wages could soon push these individuals below the line, qualifying them for Medicaid.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30494-F205-F940-E139-F63C33957128}"/>
              </a:ext>
            </a:extLst>
          </p:cNvPr>
          <p:cNvSpPr txBox="1"/>
          <p:nvPr/>
        </p:nvSpPr>
        <p:spPr>
          <a:xfrm>
            <a:off x="534827" y="5655812"/>
            <a:ext cx="116571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If inflation continues unchecked, the cities in Graph 1 may soon mirror the poverty rates of Graph 2. Early identification and action can help prevent a healthcare access crisis in South Dakota.</a:t>
            </a:r>
            <a:r>
              <a:rPr lang="en-US" sz="1100" dirty="0"/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48B984-E9F7-7560-6CDA-0E6ACA881278}"/>
              </a:ext>
            </a:extLst>
          </p:cNvPr>
          <p:cNvSpPr txBox="1"/>
          <p:nvPr/>
        </p:nvSpPr>
        <p:spPr>
          <a:xfrm>
            <a:off x="6590500" y="4775279"/>
            <a:ext cx="55103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These areas already have a </a:t>
            </a:r>
            <a:r>
              <a:rPr lang="en-US" sz="1100" b="1" dirty="0"/>
              <a:t>high concentration of people nearing or below the poverty line (100% FPL)</a:t>
            </a:r>
            <a:r>
              <a:rPr lang="en-US" sz="1100" dirty="0"/>
              <a:t>. This indicates a </a:t>
            </a:r>
            <a:r>
              <a:rPr lang="en-US" sz="1100" b="1" dirty="0"/>
              <a:t>strong dependency on Medicaid</a:t>
            </a:r>
            <a:r>
              <a:rPr lang="en-US" sz="1100" dirty="0"/>
              <a:t> and a need for </a:t>
            </a:r>
            <a:r>
              <a:rPr lang="en-US" sz="1100" b="1" dirty="0"/>
              <a:t>long-term care planning</a:t>
            </a:r>
            <a:r>
              <a:rPr lang="en-US" sz="1100" dirty="0"/>
              <a:t>, especially if economic pressures persist.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9259BD-C1D5-D597-3E4B-A87796A02835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32" name="object 2">
              <a:extLst>
                <a:ext uri="{FF2B5EF4-FFF2-40B4-BE49-F238E27FC236}">
                  <a16:creationId xmlns:a16="http://schemas.microsoft.com/office/drawing/2014/main" id="{C5F0A296-2458-4AC1-CC1F-618426F8821F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1D39E7E9-DACB-AB44-EAF6-412DCDAA148E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316415D4-C04E-CAA4-D41B-36F32F479498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BB953906-DB8F-1281-EFEF-2C30EB1F5286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6FFB2918-974A-904A-CE2B-2A4B8AE25532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96CFF601-4FF2-5D43-9A05-8A57097B4470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94E66FBA-BA3E-5B1F-A729-F54CC968A882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40" name="object 10">
              <a:extLst>
                <a:ext uri="{FF2B5EF4-FFF2-40B4-BE49-F238E27FC236}">
                  <a16:creationId xmlns:a16="http://schemas.microsoft.com/office/drawing/2014/main" id="{983270F2-71B8-037C-D0CC-83EA4749F273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1">
              <a:extLst>
                <a:ext uri="{FF2B5EF4-FFF2-40B4-BE49-F238E27FC236}">
                  <a16:creationId xmlns:a16="http://schemas.microsoft.com/office/drawing/2014/main" id="{6D01729F-90D7-8F7D-598C-DBAB289E161C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EC54F704-CF28-B191-E272-7111834560AD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">
              <a:extLst>
                <a:ext uri="{FF2B5EF4-FFF2-40B4-BE49-F238E27FC236}">
                  <a16:creationId xmlns:a16="http://schemas.microsoft.com/office/drawing/2014/main" id="{78CE3D5E-4B98-28F6-2272-8A33936EA372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44" name="object 14">
              <a:extLst>
                <a:ext uri="{FF2B5EF4-FFF2-40B4-BE49-F238E27FC236}">
                  <a16:creationId xmlns:a16="http://schemas.microsoft.com/office/drawing/2014/main" id="{36FF0CB0-8035-7FE0-43CE-57964B95345A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739452F1-D842-7444-09A1-F7794A0C0E76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6" name="object 7">
            <a:extLst>
              <a:ext uri="{FF2B5EF4-FFF2-40B4-BE49-F238E27FC236}">
                <a16:creationId xmlns:a16="http://schemas.microsoft.com/office/drawing/2014/main" id="{78A81051-E793-9B32-F833-DECE37765B83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2C3F6A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solidFill>
                <a:srgbClr val="2C3F6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21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607F-CEFF-FA47-B06D-15575090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8AB3700E-CBC0-F3C1-AA21-D4625F7CD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5BFFF-37D8-BAF2-50FB-EAF86D52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D2F332-8134-21D0-C8E7-646155041434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C0D5C661-B962-582C-B73C-E7DFA68B6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6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 Workforce and Medicare Pressure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Fewer young workers and more retirees signal rising dual-eligibility and funding strain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7F08-9717-CF98-AE5E-B68BC302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7" y="1013017"/>
            <a:ext cx="5534903" cy="3675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E905E-7B85-9DE1-FA91-9C756174AF11}"/>
              </a:ext>
            </a:extLst>
          </p:cNvPr>
          <p:cNvSpPr txBox="1"/>
          <p:nvPr/>
        </p:nvSpPr>
        <p:spPr>
          <a:xfrm>
            <a:off x="6388989" y="1571515"/>
            <a:ext cx="540524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number of people entering the workforce (ages 18–24 &amp; 20s) is significantly lower than those aging into 65+, particularly in cities like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Austinville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Aspinwall, and Thornburg.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more people retire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they become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eligible for Medicare and dual-eligibility programs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(Medicare + Medicaid).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Fewer people are working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meaning fewer are: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Contributing to Medicare through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payroll taxes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Holding private employer-sponsored insurance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F574CE-574B-6D13-12AD-9BF150E22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46552"/>
              </p:ext>
            </p:extLst>
          </p:nvPr>
        </p:nvGraphicFramePr>
        <p:xfrm>
          <a:off x="6804212" y="3815506"/>
          <a:ext cx="4636420" cy="174606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318210">
                  <a:extLst>
                    <a:ext uri="{9D8B030D-6E8A-4147-A177-3AD203B41FA5}">
                      <a16:colId xmlns:a16="http://schemas.microsoft.com/office/drawing/2014/main" val="1937296938"/>
                    </a:ext>
                  </a:extLst>
                </a:gridCol>
                <a:gridCol w="2318210">
                  <a:extLst>
                    <a:ext uri="{9D8B030D-6E8A-4147-A177-3AD203B41FA5}">
                      <a16:colId xmlns:a16="http://schemas.microsoft.com/office/drawing/2014/main" val="744983342"/>
                    </a:ext>
                  </a:extLst>
                </a:gridCol>
              </a:tblGrid>
              <a:tr h="2061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689744"/>
                  </a:ext>
                </a:extLst>
              </a:tr>
              <a:tr h="33492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retirees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demand for public health programs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912422"/>
                  </a:ext>
                </a:extLst>
              </a:tr>
              <a:tr h="2867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Fewer workers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Fewer payroll tax contributions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73668"/>
                  </a:ext>
                </a:extLst>
              </a:tr>
              <a:tr h="4096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Budget strain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Medicare funding burden on existing taxpayers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132359"/>
                  </a:ext>
                </a:extLst>
              </a:tr>
              <a:tr h="4096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Communities may face healthcare access challenges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35794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D62F224-EC50-0034-F87A-0F1212F77276}"/>
              </a:ext>
            </a:extLst>
          </p:cNvPr>
          <p:cNvSpPr txBox="1"/>
          <p:nvPr/>
        </p:nvSpPr>
        <p:spPr>
          <a:xfrm>
            <a:off x="621791" y="4858428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Wellmark can take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proactive role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dual-eligible care demands over the next 10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Targeting outreach &amp; prevention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 towns with the highest aging ratios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1BA75-57C8-E852-9BCF-1C3F6B4C9018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8" name="object 2">
              <a:extLst>
                <a:ext uri="{FF2B5EF4-FFF2-40B4-BE49-F238E27FC236}">
                  <a16:creationId xmlns:a16="http://schemas.microsoft.com/office/drawing/2014/main" id="{A3C7808F-C021-712F-87DE-AA6392F9A7CC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920E6602-6492-0F1E-6DAF-A9C64210A286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22531D91-298E-1A74-7573-3E1FF3108CE0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6E237198-E872-A2F1-BC8E-99372FFD305E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84E7ABF4-A4F2-EE74-177A-B7D44D509BD3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AF183457-BF73-8C33-98D6-6D236FBE2E50}"/>
                </a:ext>
              </a:extLst>
            </p:cNvPr>
            <p:cNvSpPr txBox="1"/>
            <p:nvPr/>
          </p:nvSpPr>
          <p:spPr>
            <a:xfrm>
              <a:off x="3872485" y="6355992"/>
              <a:ext cx="119887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2C3F6A"/>
                  </a:solidFill>
                  <a:latin typeface="Arial"/>
                  <a:cs typeface="Arial"/>
                </a:rPr>
                <a:t>Funding / Forecast – Age Factor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6DE813E3-7C65-53A4-EF37-85DFC22C45AD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86A6B488-7EA0-287F-068F-318EA4A7586D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10C0E80B-D1F4-E639-311B-B386BC1CA7CB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EBBF9E90-D6F1-D6FE-2EFB-18E06E931863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5680304B-BEF6-1914-285F-9F0B88913C8F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52121AC0-1EFC-B3D4-6414-34627C53C449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8D033690-FBFC-9900-D68C-A5A8E845C7BA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A9587425-6A9C-91A2-073D-341B472CC900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0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D493-695E-9417-C165-687ECBB3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507F0A41-8C76-D69F-7028-C07D2DD7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AFD22-2402-3ED8-DFBC-31F13CBA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2A8F8E-93D2-3839-1C3D-15E1AD0DC103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718DE656-0DBC-6DF6-E9ED-D7FE557B6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and Healthcare Disparities in Iowa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Lower education levels correlate with higher uninsured rates, poverty, and disability burdens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6644B-EB1B-999D-9942-27CCD009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6" y="1281462"/>
            <a:ext cx="6592083" cy="3823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CC86-07E6-E0EE-A14A-F57843D8822B}"/>
              </a:ext>
            </a:extLst>
          </p:cNvPr>
          <p:cNvSpPr txBox="1"/>
          <p:nvPr/>
        </p:nvSpPr>
        <p:spPr>
          <a:xfrm>
            <a:off x="6864399" y="1474921"/>
            <a:ext cx="523184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 Education Areas Bear the Heaviest Healthcare Burdens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ZIP codes where “Low Education” is most prevalent show the highest levels of: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Uninsured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Poverty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These burdens are consistently higher than in ZIPs dominated by Bachelor’s or Graduate education levels.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2. Higher Education Levels Correlate with Disability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Bachelor’s and Graduate communities: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Uninsured rates are significantly lower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Poverty and disability rates decline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supports a protective effect of education on long-term health outcomes.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3. Disparities Are Not Marginal — They're Substantial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some cases, the gap between Low Education and Graduate+ ZIPs is over 10 percentage points in uninsured and poverty rates.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gap represents a policy and intervention opportunity.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82B6B-395E-8BC4-5ED0-72F5E8CDF8EE}"/>
              </a:ext>
            </a:extLst>
          </p:cNvPr>
          <p:cNvSpPr txBox="1"/>
          <p:nvPr/>
        </p:nvSpPr>
        <p:spPr>
          <a:xfrm>
            <a:off x="1842785" y="5628398"/>
            <a:ext cx="85043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Lower education levels are strongly linked to higher rates of being uninsured, in poverty, or disabled—highlighting a critical policy gap.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23BB1A-F7C9-69C5-0B9E-863B441747F8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8DBE70E-9E65-05B6-F57A-350C800041AF}"/>
                </a:ext>
              </a:extLst>
            </p:cNvPr>
            <p:cNvGrpSpPr/>
            <p:nvPr/>
          </p:nvGrpSpPr>
          <p:grpSpPr>
            <a:xfrm>
              <a:off x="621791" y="6295644"/>
              <a:ext cx="10946384" cy="381590"/>
              <a:chOff x="621791" y="6295644"/>
              <a:chExt cx="10946384" cy="381590"/>
            </a:xfrm>
          </p:grpSpPr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38D84B1D-EFE5-EF44-525C-66166C5AF701}"/>
                  </a:ext>
                </a:extLst>
              </p:cNvPr>
              <p:cNvSpPr/>
              <p:nvPr/>
            </p:nvSpPr>
            <p:spPr>
              <a:xfrm>
                <a:off x="621791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80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EB5318F7-267B-DA62-70EA-CD7094F7AD35}"/>
                  </a:ext>
                </a:extLst>
              </p:cNvPr>
              <p:cNvSpPr txBox="1"/>
              <p:nvPr/>
            </p:nvSpPr>
            <p:spPr>
              <a:xfrm>
                <a:off x="842453" y="6346610"/>
                <a:ext cx="757555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7145" marR="5080" indent="-508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Introduction</a:t>
                </a:r>
                <a:endParaRPr sz="1000" dirty="0">
                  <a:solidFill>
                    <a:srgbClr val="838383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7" name="object 4">
                <a:extLst>
                  <a:ext uri="{FF2B5EF4-FFF2-40B4-BE49-F238E27FC236}">
                    <a16:creationId xmlns:a16="http://schemas.microsoft.com/office/drawing/2014/main" id="{13647B41-BB7D-1342-2DA9-6D58401388EA}"/>
                  </a:ext>
                </a:extLst>
              </p:cNvPr>
              <p:cNvSpPr/>
              <p:nvPr/>
            </p:nvSpPr>
            <p:spPr>
              <a:xfrm>
                <a:off x="2249423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5">
                <a:extLst>
                  <a:ext uri="{FF2B5EF4-FFF2-40B4-BE49-F238E27FC236}">
                    <a16:creationId xmlns:a16="http://schemas.microsoft.com/office/drawing/2014/main" id="{B843AE62-34C4-FE5E-97BB-EC5F7EA5E84E}"/>
                  </a:ext>
                </a:extLst>
              </p:cNvPr>
              <p:cNvSpPr txBox="1"/>
              <p:nvPr/>
            </p:nvSpPr>
            <p:spPr>
              <a:xfrm>
                <a:off x="2352928" y="6343281"/>
                <a:ext cx="991869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dirty="0">
                    <a:solidFill>
                      <a:srgbClr val="838383"/>
                    </a:solidFill>
                    <a:latin typeface="Arial"/>
                    <a:cs typeface="Arial"/>
                  </a:rPr>
                  <a:t>Geographic Trends</a:t>
                </a:r>
                <a:endParaRPr sz="1000" dirty="0">
                  <a:latin typeface="Arial"/>
                  <a:cs typeface="Arial"/>
                </a:endParaRPr>
              </a:p>
            </p:txBody>
          </p:sp>
          <p:sp>
            <p:nvSpPr>
              <p:cNvPr id="29" name="object 6">
                <a:extLst>
                  <a:ext uri="{FF2B5EF4-FFF2-40B4-BE49-F238E27FC236}">
                    <a16:creationId xmlns:a16="http://schemas.microsoft.com/office/drawing/2014/main" id="{4B9E97D0-B422-05F9-B5F4-8CA9C23335A0}"/>
                  </a:ext>
                </a:extLst>
              </p:cNvPr>
              <p:cNvSpPr/>
              <p:nvPr/>
            </p:nvSpPr>
            <p:spPr>
              <a:xfrm>
                <a:off x="3872484" y="6300215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8">
                <a:extLst>
                  <a:ext uri="{FF2B5EF4-FFF2-40B4-BE49-F238E27FC236}">
                    <a16:creationId xmlns:a16="http://schemas.microsoft.com/office/drawing/2014/main" id="{7035E43C-86F2-9027-5841-0094EF2D674B}"/>
                  </a:ext>
                </a:extLst>
              </p:cNvPr>
              <p:cNvSpPr/>
              <p:nvPr/>
            </p:nvSpPr>
            <p:spPr>
              <a:xfrm>
                <a:off x="5495544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2C3F6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9">
                <a:extLst>
                  <a:ext uri="{FF2B5EF4-FFF2-40B4-BE49-F238E27FC236}">
                    <a16:creationId xmlns:a16="http://schemas.microsoft.com/office/drawing/2014/main" id="{D6995DD1-68AF-19E5-CC7A-97F3D8D7D29F}"/>
                  </a:ext>
                </a:extLst>
              </p:cNvPr>
              <p:cNvSpPr txBox="1"/>
              <p:nvPr/>
            </p:nvSpPr>
            <p:spPr>
              <a:xfrm>
                <a:off x="5766371" y="6355992"/>
                <a:ext cx="657225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35560" marR="5080" indent="-2286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2C3F6A"/>
                    </a:solidFill>
                    <a:latin typeface="Arial"/>
                    <a:cs typeface="Arial"/>
                  </a:rPr>
                  <a:t>Impact of Education</a:t>
                </a:r>
                <a:endParaRPr sz="1000" dirty="0">
                  <a:solidFill>
                    <a:srgbClr val="2C3F6A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3" name="object 10">
                <a:extLst>
                  <a:ext uri="{FF2B5EF4-FFF2-40B4-BE49-F238E27FC236}">
                    <a16:creationId xmlns:a16="http://schemas.microsoft.com/office/drawing/2014/main" id="{AF74BEED-F8C6-59CB-174C-FEB4F2B3844A}"/>
                  </a:ext>
                </a:extLst>
              </p:cNvPr>
              <p:cNvSpPr/>
              <p:nvPr/>
            </p:nvSpPr>
            <p:spPr>
              <a:xfrm>
                <a:off x="7118604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25C8C939-B3E9-871D-1273-51AF3FB4970B}"/>
                  </a:ext>
                </a:extLst>
              </p:cNvPr>
              <p:cNvSpPr txBox="1"/>
              <p:nvPr/>
            </p:nvSpPr>
            <p:spPr>
              <a:xfrm>
                <a:off x="7173427" y="6355992"/>
                <a:ext cx="1062054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Economic Trends</a:t>
                </a:r>
                <a:endParaRPr sz="1000" dirty="0">
                  <a:solidFill>
                    <a:srgbClr val="838383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object 12">
                <a:extLst>
                  <a:ext uri="{FF2B5EF4-FFF2-40B4-BE49-F238E27FC236}">
                    <a16:creationId xmlns:a16="http://schemas.microsoft.com/office/drawing/2014/main" id="{324CFB2D-127A-644F-5166-0100EAF72BAB}"/>
                  </a:ext>
                </a:extLst>
              </p:cNvPr>
              <p:cNvSpPr/>
              <p:nvPr/>
            </p:nvSpPr>
            <p:spPr>
              <a:xfrm>
                <a:off x="8746235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3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C5EBEF54-7FCE-D5B3-B2C1-449368221344}"/>
                  </a:ext>
                </a:extLst>
              </p:cNvPr>
              <p:cNvSpPr txBox="1"/>
              <p:nvPr/>
            </p:nvSpPr>
            <p:spPr>
              <a:xfrm>
                <a:off x="8985312" y="6343281"/>
                <a:ext cx="720725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85725" marR="5080" indent="-7366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Conclusion</a:t>
                </a:r>
                <a:endParaRPr sz="1000" dirty="0">
                  <a:solidFill>
                    <a:srgbClr val="838383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CE1525BE-1983-4F97-2389-8768F3B2A29E}"/>
                  </a:ext>
                </a:extLst>
              </p:cNvPr>
              <p:cNvSpPr/>
              <p:nvPr/>
            </p:nvSpPr>
            <p:spPr>
              <a:xfrm>
                <a:off x="10369295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7071F102-06AA-0B49-A4A2-B04CC3A8902C}"/>
                  </a:ext>
                </a:extLst>
              </p:cNvPr>
              <p:cNvSpPr txBox="1"/>
              <p:nvPr/>
            </p:nvSpPr>
            <p:spPr>
              <a:xfrm>
                <a:off x="10554288" y="6335979"/>
                <a:ext cx="828893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7E7E7E"/>
                    </a:solidFill>
                    <a:latin typeface="Arial"/>
                    <a:cs typeface="Arial"/>
                  </a:rPr>
                  <a:t>Bibliography</a:t>
                </a:r>
                <a:endParaRPr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7EA8F03D-07CE-597F-9140-1AD7FC2C80AA}"/>
                </a:ext>
              </a:extLst>
            </p:cNvPr>
            <p:cNvSpPr txBox="1"/>
            <p:nvPr/>
          </p:nvSpPr>
          <p:spPr>
            <a:xfrm>
              <a:off x="3872485" y="6355992"/>
              <a:ext cx="119887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Funding / Forecast – Age Factor</a:t>
              </a:r>
              <a:endParaRPr sz="1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52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756B-101F-AEC5-A521-AB1D766A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F3701701-5D05-6829-BE3E-749440607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53CD0-E8BD-A3B2-56F8-27820800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ACFD7C-C4A1-4BB1-B646-44FFAF65A84D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bject 8">
            <a:extLst>
              <a:ext uri="{FF2B5EF4-FFF2-40B4-BE49-F238E27FC236}">
                <a16:creationId xmlns:a16="http://schemas.microsoft.com/office/drawing/2014/main" id="{6B986967-A177-286C-0475-D4E013C70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6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Wage vs Inflation: A Tale of Two States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Static wages in Iowa and gradual increases in South Dakota reveal contrasting responses to rising inflation and affordability challenges.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14DA39F-5B06-8344-FB78-80FCE8AC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75" b="3763"/>
          <a:stretch/>
        </p:blipFill>
        <p:spPr>
          <a:xfrm>
            <a:off x="7674316" y="730758"/>
            <a:ext cx="3766316" cy="27793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96AC20-D995-DF1C-D34C-8D3F0E0A7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7" y="863765"/>
            <a:ext cx="6875783" cy="2416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191170-4428-C45B-087D-D7EDFCA56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11" y="3569227"/>
            <a:ext cx="6990527" cy="245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84FCAC-694E-1221-FDC1-C06F23CBC024}"/>
              </a:ext>
            </a:extLst>
          </p:cNvPr>
          <p:cNvSpPr txBox="1"/>
          <p:nvPr/>
        </p:nvSpPr>
        <p:spPr>
          <a:xfrm>
            <a:off x="483567" y="3820674"/>
            <a:ext cx="4237530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Iowa’s Standstill: 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Despite rising inflation, Iowa’s minimum wage has remained unchanged at $7.25/hour for over a decade, failing to keep pace with the cost of living.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South Dakota’s Response: 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contrast, South Dakota adjusted its minimum wage nearly every year, showing a commitment to match earnings with inflationary pressures.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Growing Gap: 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inflation soared, static wages in Iowa widened the gap between income and affordability — unlike South Dakota, where gradual hikes helped cushion the impact.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510323-44BD-28E7-43C4-900804698F57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AD0358-EDCD-0AD5-DCA7-0CC6F9F9A8DA}"/>
                </a:ext>
              </a:extLst>
            </p:cNvPr>
            <p:cNvGrpSpPr/>
            <p:nvPr/>
          </p:nvGrpSpPr>
          <p:grpSpPr>
            <a:xfrm>
              <a:off x="621791" y="6295644"/>
              <a:ext cx="10946384" cy="381590"/>
              <a:chOff x="621791" y="6295644"/>
              <a:chExt cx="10946384" cy="381590"/>
            </a:xfrm>
          </p:grpSpPr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0902F491-1479-E04B-BE37-DB59E56C92DC}"/>
                  </a:ext>
                </a:extLst>
              </p:cNvPr>
              <p:cNvSpPr/>
              <p:nvPr/>
            </p:nvSpPr>
            <p:spPr>
              <a:xfrm>
                <a:off x="621791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80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7425C633-DCAD-C2CB-594E-446EE254C0E2}"/>
                  </a:ext>
                </a:extLst>
              </p:cNvPr>
              <p:cNvSpPr txBox="1"/>
              <p:nvPr/>
            </p:nvSpPr>
            <p:spPr>
              <a:xfrm>
                <a:off x="842453" y="6346610"/>
                <a:ext cx="757555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7145" marR="5080" indent="-508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Introduction</a:t>
                </a:r>
                <a:endParaRPr sz="1000" dirty="0">
                  <a:solidFill>
                    <a:srgbClr val="838383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0" name="object 4">
                <a:extLst>
                  <a:ext uri="{FF2B5EF4-FFF2-40B4-BE49-F238E27FC236}">
                    <a16:creationId xmlns:a16="http://schemas.microsoft.com/office/drawing/2014/main" id="{6343FB5D-3405-1C1C-4CFB-1496B826A6B5}"/>
                  </a:ext>
                </a:extLst>
              </p:cNvPr>
              <p:cNvSpPr/>
              <p:nvPr/>
            </p:nvSpPr>
            <p:spPr>
              <a:xfrm>
                <a:off x="2249423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5337D1CB-A1C9-B12B-8F64-0076BB5DB15A}"/>
                  </a:ext>
                </a:extLst>
              </p:cNvPr>
              <p:cNvSpPr txBox="1"/>
              <p:nvPr/>
            </p:nvSpPr>
            <p:spPr>
              <a:xfrm>
                <a:off x="2352928" y="6343281"/>
                <a:ext cx="991869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dirty="0">
                    <a:solidFill>
                      <a:srgbClr val="838383"/>
                    </a:solidFill>
                    <a:latin typeface="Arial"/>
                    <a:cs typeface="Arial"/>
                  </a:rPr>
                  <a:t>Geographic Trends</a:t>
                </a:r>
                <a:endParaRPr sz="1000" dirty="0">
                  <a:latin typeface="Arial"/>
                  <a:cs typeface="Arial"/>
                </a:endParaRPr>
              </a:p>
            </p:txBody>
          </p:sp>
          <p:sp>
            <p:nvSpPr>
              <p:cNvPr id="22" name="object 6">
                <a:extLst>
                  <a:ext uri="{FF2B5EF4-FFF2-40B4-BE49-F238E27FC236}">
                    <a16:creationId xmlns:a16="http://schemas.microsoft.com/office/drawing/2014/main" id="{D2B1F027-2505-3806-323B-56D510C00254}"/>
                  </a:ext>
                </a:extLst>
              </p:cNvPr>
              <p:cNvSpPr/>
              <p:nvPr/>
            </p:nvSpPr>
            <p:spPr>
              <a:xfrm>
                <a:off x="3872484" y="6300215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2F5CB961-2073-1A35-E1E7-8E1D7A68A6DB}"/>
                  </a:ext>
                </a:extLst>
              </p:cNvPr>
              <p:cNvSpPr/>
              <p:nvPr/>
            </p:nvSpPr>
            <p:spPr>
              <a:xfrm>
                <a:off x="5495544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0CC95EA1-BE0E-36AF-982E-39BBF3D6EA20}"/>
                  </a:ext>
                </a:extLst>
              </p:cNvPr>
              <p:cNvSpPr txBox="1"/>
              <p:nvPr/>
            </p:nvSpPr>
            <p:spPr>
              <a:xfrm>
                <a:off x="5766371" y="6355992"/>
                <a:ext cx="657225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35560" marR="5080" indent="-2286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Impact of Education</a:t>
                </a:r>
                <a:endParaRPr sz="1000" dirty="0">
                  <a:latin typeface="Arial"/>
                  <a:cs typeface="Arial"/>
                </a:endParaRPr>
              </a:p>
            </p:txBody>
          </p:sp>
          <p:sp>
            <p:nvSpPr>
              <p:cNvPr id="31" name="object 10">
                <a:extLst>
                  <a:ext uri="{FF2B5EF4-FFF2-40B4-BE49-F238E27FC236}">
                    <a16:creationId xmlns:a16="http://schemas.microsoft.com/office/drawing/2014/main" id="{2F5F6D2F-BA2C-BD9C-2A66-15BD11725D69}"/>
                  </a:ext>
                </a:extLst>
              </p:cNvPr>
              <p:cNvSpPr/>
              <p:nvPr/>
            </p:nvSpPr>
            <p:spPr>
              <a:xfrm>
                <a:off x="7118604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22137737-5889-A220-1CBE-3C692ED03F62}"/>
                  </a:ext>
                </a:extLst>
              </p:cNvPr>
              <p:cNvSpPr txBox="1"/>
              <p:nvPr/>
            </p:nvSpPr>
            <p:spPr>
              <a:xfrm>
                <a:off x="7173427" y="6355992"/>
                <a:ext cx="1062054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2C3F6A"/>
                    </a:solidFill>
                    <a:latin typeface="Arial"/>
                    <a:cs typeface="Arial"/>
                  </a:rPr>
                  <a:t>Economic Trends</a:t>
                </a:r>
                <a:endParaRPr sz="1000" dirty="0">
                  <a:solidFill>
                    <a:srgbClr val="2C3F6A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4" name="object 12">
                <a:extLst>
                  <a:ext uri="{FF2B5EF4-FFF2-40B4-BE49-F238E27FC236}">
                    <a16:creationId xmlns:a16="http://schemas.microsoft.com/office/drawing/2014/main" id="{18CF2705-F05F-1C57-2FE2-EEAB0671105C}"/>
                  </a:ext>
                </a:extLst>
              </p:cNvPr>
              <p:cNvSpPr/>
              <p:nvPr/>
            </p:nvSpPr>
            <p:spPr>
              <a:xfrm>
                <a:off x="8746235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3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095A2601-E4AB-C808-160D-5E4880DFAC33}"/>
                  </a:ext>
                </a:extLst>
              </p:cNvPr>
              <p:cNvSpPr txBox="1"/>
              <p:nvPr/>
            </p:nvSpPr>
            <p:spPr>
              <a:xfrm>
                <a:off x="8985312" y="6343281"/>
                <a:ext cx="720725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85725" marR="5080" indent="-7366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838383"/>
                    </a:solidFill>
                    <a:latin typeface="Arial"/>
                    <a:cs typeface="Arial"/>
                  </a:rPr>
                  <a:t>Conclusion</a:t>
                </a:r>
                <a:endParaRPr sz="1000" dirty="0">
                  <a:solidFill>
                    <a:srgbClr val="838383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object 14">
                <a:extLst>
                  <a:ext uri="{FF2B5EF4-FFF2-40B4-BE49-F238E27FC236}">
                    <a16:creationId xmlns:a16="http://schemas.microsoft.com/office/drawing/2014/main" id="{600F0184-10B3-8335-0D3E-AA6BD99D7282}"/>
                  </a:ext>
                </a:extLst>
              </p:cNvPr>
              <p:cNvSpPr/>
              <p:nvPr/>
            </p:nvSpPr>
            <p:spPr>
              <a:xfrm>
                <a:off x="10369295" y="6295644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0" y="0"/>
                    </a:moveTo>
                    <a:lnTo>
                      <a:pt x="1198752" y="0"/>
                    </a:lnTo>
                  </a:path>
                </a:pathLst>
              </a:custGeom>
              <a:ln w="25400">
                <a:solidFill>
                  <a:srgbClr val="83838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5">
                <a:extLst>
                  <a:ext uri="{FF2B5EF4-FFF2-40B4-BE49-F238E27FC236}">
                    <a16:creationId xmlns:a16="http://schemas.microsoft.com/office/drawing/2014/main" id="{E0428045-AC49-5114-797E-059F511F2E79}"/>
                  </a:ext>
                </a:extLst>
              </p:cNvPr>
              <p:cNvSpPr txBox="1"/>
              <p:nvPr/>
            </p:nvSpPr>
            <p:spPr>
              <a:xfrm>
                <a:off x="10554288" y="6335979"/>
                <a:ext cx="828893" cy="16735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000" b="1" spc="-10" dirty="0">
                    <a:solidFill>
                      <a:srgbClr val="7E7E7E"/>
                    </a:solidFill>
                    <a:latin typeface="Arial"/>
                    <a:cs typeface="Arial"/>
                  </a:rPr>
                  <a:t>Bibliography</a:t>
                </a:r>
                <a:endParaRPr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603E5CF8-1532-1AD3-6646-F9EDDAB8C784}"/>
                </a:ext>
              </a:extLst>
            </p:cNvPr>
            <p:cNvSpPr txBox="1"/>
            <p:nvPr/>
          </p:nvSpPr>
          <p:spPr>
            <a:xfrm>
              <a:off x="3872485" y="6355992"/>
              <a:ext cx="119887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Funding / Forecast – Age Factor</a:t>
              </a:r>
              <a:endParaRPr sz="1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64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9F99-B4D6-BBB6-FA95-2D8F1247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C8A1AED5-D31E-5983-67DD-9344337E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03154-F67D-1049-80A0-68B81346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DD8BD-5F47-CC8F-5A80-D2BF9EA6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1" y="3663541"/>
            <a:ext cx="3988357" cy="23913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2C73F-BC81-C396-7FD4-BADD6D5BFD41}"/>
              </a:ext>
            </a:extLst>
          </p:cNvPr>
          <p:cNvSpPr txBox="1"/>
          <p:nvPr/>
        </p:nvSpPr>
        <p:spPr>
          <a:xfrm>
            <a:off x="4977044" y="4297640"/>
            <a:ext cx="646358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2013 to 2020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South Dakota’s minimum wage trailed behind inflation.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Since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proactive increases have allowed it to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catch up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and even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exceed the inflation-adjusted line by 2025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This helps: 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Preserve workers' purchasing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Reduce Medicaid dependency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Improve access to healthcare and insurance retention   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E0A9A-8242-52DB-138A-A5BC07708837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478C608D-1F9B-570E-E593-7CA22D2E6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Wage vs Inflation: A Tale of Two States</a:t>
            </a:r>
            <a:b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Iowans face shrinking purchasing power, while South Dakota’s wage growth aligns with inflation—impacting Medicaid eligibility and access.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613FB5-AC69-6D78-AB0D-E6334024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7" y="844119"/>
            <a:ext cx="4368722" cy="2603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3B1E88-9CC6-A7E1-7375-5FF880D87C37}"/>
              </a:ext>
            </a:extLst>
          </p:cNvPr>
          <p:cNvSpPr txBox="1"/>
          <p:nvPr/>
        </p:nvSpPr>
        <p:spPr>
          <a:xfrm>
            <a:off x="4977045" y="1570690"/>
            <a:ext cx="66808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shaded blue area visually highlights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lost purchasing power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for Iowans earning minimum wage.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By 2025, they are effectively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earning $2.26 less per hour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than needed to keep up with inflation.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Over a full-time year, this amounts to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$4,700+ loss per person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pushing many closer to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Medicaid eligibility thresholds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43D7A-A49F-F4BC-5C09-EAFA2924C907}"/>
              </a:ext>
            </a:extLst>
          </p:cNvPr>
          <p:cNvSpPr txBox="1"/>
          <p:nvPr/>
        </p:nvSpPr>
        <p:spPr>
          <a:xfrm>
            <a:off x="4977044" y="3524144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Inflation-adjusted value of $7.25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(in blue)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Actual South Dakota minimum wage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(in dashed dark gray)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4C7F26-48F8-E5B7-BB27-7DC16639021C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56C2FC-BD94-5691-1548-521A76C50B8E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A12DA19D-930B-DECD-2A73-C9AB5FD13BA1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625B7A12-282F-E994-5754-59FCC316031F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3C7FBC42-DAA7-12D1-199F-6F1D93954BF8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3C772425-EB57-8D88-B400-55A78AE2BD76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45644BBA-B9E0-700C-AA6A-77BA8A70F05C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DDEB5C1B-E155-690F-7D05-AB407F5D3207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0675402F-19BE-2F3D-6CC8-40EAA8FC76BB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B806E002-D968-62B0-D5DD-5EA2E8CF4CD8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2C3F6A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1FF44CC0-CE76-57EF-0709-45BC602B3BC5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61A9E9F3-1939-F3F4-9743-87A8969D27B6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A60B033E-C954-BD57-DB56-BBBE639B662A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1334A828-D8B8-CCEF-7B5A-2A0856F1EF19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0" name="object 7">
            <a:extLst>
              <a:ext uri="{FF2B5EF4-FFF2-40B4-BE49-F238E27FC236}">
                <a16:creationId xmlns:a16="http://schemas.microsoft.com/office/drawing/2014/main" id="{1075ADAB-C11B-B3B3-F44A-325012941C81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36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46AA1-BA94-324F-583F-B1FCC021B132}"/>
              </a:ext>
            </a:extLst>
          </p:cNvPr>
          <p:cNvGrpSpPr/>
          <p:nvPr/>
        </p:nvGrpSpPr>
        <p:grpSpPr>
          <a:xfrm>
            <a:off x="1183297" y="2326945"/>
            <a:ext cx="9825406" cy="2204110"/>
            <a:chOff x="858723" y="2048001"/>
            <a:chExt cx="9825406" cy="220411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43FDAD6A-093C-EA5B-D1B1-F7E7D8BA57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4135" y="2097913"/>
              <a:ext cx="1747265" cy="1752981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8CAF011-803F-3D5F-50A7-4167DE040C03}"/>
                </a:ext>
              </a:extLst>
            </p:cNvPr>
            <p:cNvSpPr txBox="1"/>
            <p:nvPr/>
          </p:nvSpPr>
          <p:spPr>
            <a:xfrm>
              <a:off x="6466713" y="4060393"/>
              <a:ext cx="1643380" cy="191718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150" b="1" dirty="0">
                  <a:latin typeface="Calibri"/>
                  <a:cs typeface="Calibri"/>
                </a:rPr>
                <a:t>Sudarsan</a:t>
              </a:r>
              <a:r>
                <a:rPr sz="1150" b="1" spc="20" dirty="0">
                  <a:latin typeface="Calibri"/>
                  <a:cs typeface="Calibri"/>
                </a:rPr>
                <a:t> </a:t>
              </a:r>
              <a:r>
                <a:rPr sz="1150" b="1" dirty="0">
                  <a:latin typeface="Calibri"/>
                  <a:cs typeface="Calibri"/>
                </a:rPr>
                <a:t>N</a:t>
              </a:r>
              <a:r>
                <a:rPr lang="en-US" sz="1150" b="1" dirty="0">
                  <a:latin typeface="Calibri"/>
                  <a:cs typeface="Calibri"/>
                </a:rPr>
                <a:t>a</a:t>
              </a:r>
              <a:r>
                <a:rPr sz="1150" b="1" dirty="0">
                  <a:latin typeface="Calibri"/>
                  <a:cs typeface="Calibri"/>
                </a:rPr>
                <a:t>llur</a:t>
              </a:r>
              <a:r>
                <a:rPr sz="1150" b="1" spc="20" dirty="0">
                  <a:latin typeface="Calibri"/>
                  <a:cs typeface="Calibri"/>
                </a:rPr>
                <a:t> </a:t>
              </a:r>
              <a:r>
                <a:rPr sz="1150" b="1" spc="-10" dirty="0">
                  <a:latin typeface="Calibri"/>
                  <a:cs typeface="Calibri"/>
                </a:rPr>
                <a:t>Murali</a:t>
              </a:r>
              <a:endParaRPr sz="1150" dirty="0">
                <a:latin typeface="Calibri"/>
                <a:cs typeface="Calibri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B33E924-A5CB-59E3-2E1A-3560C3DE940A}"/>
                </a:ext>
              </a:extLst>
            </p:cNvPr>
            <p:cNvSpPr txBox="1"/>
            <p:nvPr/>
          </p:nvSpPr>
          <p:spPr>
            <a:xfrm>
              <a:off x="3807714" y="4035932"/>
              <a:ext cx="1801495" cy="191078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0"/>
                </a:spcBef>
              </a:pPr>
              <a:r>
                <a:rPr sz="1150" b="1" dirty="0">
                  <a:latin typeface="Calibri"/>
                  <a:cs typeface="Calibri"/>
                </a:rPr>
                <a:t>Bharath</a:t>
              </a:r>
              <a:r>
                <a:rPr sz="1150" b="1" spc="10" dirty="0">
                  <a:latin typeface="Calibri"/>
                  <a:cs typeface="Calibri"/>
                </a:rPr>
                <a:t> </a:t>
              </a:r>
              <a:r>
                <a:rPr sz="1150" b="1" spc="-10" dirty="0" err="1">
                  <a:latin typeface="Calibri"/>
                  <a:cs typeface="Calibri"/>
                </a:rPr>
                <a:t>Girirajan</a:t>
              </a:r>
              <a:endParaRPr sz="1150" dirty="0">
                <a:latin typeface="Calibri"/>
                <a:cs typeface="Calibri"/>
              </a:endParaRPr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C2C4714C-0D51-50C6-021F-3D0D33883C9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386" y="2097913"/>
              <a:ext cx="1747265" cy="1737360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8D2F460-10F9-F017-0891-6E9D5153540F}"/>
                </a:ext>
              </a:extLst>
            </p:cNvPr>
            <p:cNvSpPr txBox="1"/>
            <p:nvPr/>
          </p:nvSpPr>
          <p:spPr>
            <a:xfrm>
              <a:off x="858723" y="4060393"/>
              <a:ext cx="2145030" cy="191718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150" b="1" dirty="0">
                  <a:latin typeface="Calibri"/>
                  <a:cs typeface="Calibri"/>
                </a:rPr>
                <a:t>Abishek</a:t>
              </a:r>
              <a:r>
                <a:rPr sz="1150" b="1" spc="40" dirty="0">
                  <a:latin typeface="Calibri"/>
                  <a:cs typeface="Calibri"/>
                </a:rPr>
                <a:t> </a:t>
              </a:r>
              <a:r>
                <a:rPr sz="1150" b="1" dirty="0">
                  <a:latin typeface="Calibri"/>
                  <a:cs typeface="Calibri"/>
                </a:rPr>
                <a:t>Karnan</a:t>
              </a:r>
              <a:r>
                <a:rPr sz="1150" b="1" spc="25" dirty="0">
                  <a:latin typeface="Calibri"/>
                  <a:cs typeface="Calibri"/>
                </a:rPr>
                <a:t> </a:t>
              </a:r>
              <a:r>
                <a:rPr sz="1150" b="1" spc="-10" dirty="0">
                  <a:latin typeface="Calibri"/>
                  <a:cs typeface="Calibri"/>
                </a:rPr>
                <a:t>Rajesh</a:t>
              </a:r>
              <a:endParaRPr sz="1150" dirty="0">
                <a:latin typeface="Calibri"/>
                <a:cs typeface="Calibri"/>
              </a:endParaRPr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90408071-F72B-2A49-FFDB-7FA95BF187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10" y="2119502"/>
              <a:ext cx="1902904" cy="1737487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6DBEA63E-232C-96BC-1B51-047251EA4B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6863" y="2048001"/>
              <a:ext cx="1747266" cy="1752981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028EE961-5959-57B9-5292-49B2492773D9}"/>
                </a:ext>
              </a:extLst>
            </p:cNvPr>
            <p:cNvSpPr txBox="1"/>
            <p:nvPr/>
          </p:nvSpPr>
          <p:spPr>
            <a:xfrm>
              <a:off x="9012173" y="4035932"/>
              <a:ext cx="1619250" cy="191078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110"/>
                </a:spcBef>
              </a:pPr>
              <a:r>
                <a:rPr sz="1150" b="1" dirty="0">
                  <a:latin typeface="Calibri"/>
                  <a:cs typeface="Calibri"/>
                </a:rPr>
                <a:t>Teja</a:t>
              </a:r>
              <a:r>
                <a:rPr lang="en-US" sz="1150" b="1" dirty="0">
                  <a:latin typeface="Calibri"/>
                  <a:cs typeface="Calibri"/>
                </a:rPr>
                <a:t> S</a:t>
              </a:r>
              <a:r>
                <a:rPr sz="1150" b="1" dirty="0">
                  <a:latin typeface="Calibri"/>
                  <a:cs typeface="Calibri"/>
                </a:rPr>
                <a:t>ri</a:t>
              </a:r>
              <a:r>
                <a:rPr sz="1150" b="1" spc="5" dirty="0">
                  <a:latin typeface="Calibri"/>
                  <a:cs typeface="Calibri"/>
                </a:rPr>
                <a:t> </a:t>
              </a:r>
              <a:r>
                <a:rPr sz="1150" b="1" spc="-10" dirty="0" err="1">
                  <a:latin typeface="Calibri"/>
                  <a:cs typeface="Calibri"/>
                </a:rPr>
                <a:t>Voota</a:t>
              </a:r>
              <a:endParaRPr sz="1150" dirty="0">
                <a:latin typeface="Calibri"/>
                <a:cs typeface="Calibri"/>
              </a:endParaRPr>
            </a:p>
          </p:txBody>
        </p:sp>
      </p:grpSp>
      <p:pic>
        <p:nvPicPr>
          <p:cNvPr id="17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8FB82CD8-F160-C543-575C-C9603607C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FE12EC-FC5C-AE4E-4642-A6F0D602F449}"/>
              </a:ext>
            </a:extLst>
          </p:cNvPr>
          <p:cNvSpPr txBox="1"/>
          <p:nvPr/>
        </p:nvSpPr>
        <p:spPr>
          <a:xfrm>
            <a:off x="3046071" y="205945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3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en-US" sz="2000" b="1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D4BE-2501-1512-FF58-C7CB47DF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3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F52B-166B-617E-DAE2-68A92DEB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69F58ADE-6AD3-E230-8EB1-BABDBF82E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9C46-82AF-ED68-0A73-B215E4C2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126674-837F-3E6A-860D-E95C366BEFD5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98106E01-7041-58DC-89D5-81838B5DE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How to Make Dual Eligibility Sustainable for Iowa &amp; South Dakota.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5E2140-56DC-2144-22F5-CE7986C065DF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3A8E48E9-A029-C380-D24A-B17EE910D513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6EB1FA6F-28D2-7AFD-767F-0E14B5253E55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86603390-E5A0-CC3D-CF1B-ADDDE9A7BE09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6ACB04C4-F6A6-D27E-0E31-F47CE476449C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2D4FA393-97D8-AE42-7D68-6B470D1DAD4C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4D148560-3EA6-F977-B7A4-E3EE6E7FC799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3E0D44A1-4881-446A-B1BD-237786EB7A55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57BA35F5-7744-6547-98EA-26DA846916C0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C1F6BC72-BCC3-AE38-15D5-CA123FD2E388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9" name="object 12">
              <a:extLst>
                <a:ext uri="{FF2B5EF4-FFF2-40B4-BE49-F238E27FC236}">
                  <a16:creationId xmlns:a16="http://schemas.microsoft.com/office/drawing/2014/main" id="{98F6C15C-5C58-498C-CB74-ED5B7C275D87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F9E1E620-451D-4F4A-383F-83113F29D8FA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2C3F6A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00C4E863-FFCB-0FD0-2C17-344992B5B877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12E6F5B9-CAB2-E1B8-E4C2-BE5B1BF8C62E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33" name="object 7">
            <a:extLst>
              <a:ext uri="{FF2B5EF4-FFF2-40B4-BE49-F238E27FC236}">
                <a16:creationId xmlns:a16="http://schemas.microsoft.com/office/drawing/2014/main" id="{1D95C7B0-2A43-1F11-1BC7-9BA9974D7967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734FF-B316-2087-FFE6-B2A6207BE59D}"/>
              </a:ext>
            </a:extLst>
          </p:cNvPr>
          <p:cNvSpPr txBox="1"/>
          <p:nvPr/>
        </p:nvSpPr>
        <p:spPr>
          <a:xfrm>
            <a:off x="621791" y="987555"/>
            <a:ext cx="243517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1. Geographic Risk Concentration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“Where poverty rises and labor shrinks, dual eligibility soars.”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Our analysis reveals that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high poverty, low labor participation, and stagnant economies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(especially in rural Iowa) experience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disproportionately high dual enrollment rates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Lower incomes lead to Medicaid dependence, which is exacerbated by inflation and population aging.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forecasting tools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to preemptively address dual eligibility surges.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9968F-5B43-95CE-BD4A-141CE4EA14F4}"/>
              </a:ext>
            </a:extLst>
          </p:cNvPr>
          <p:cNvSpPr txBox="1"/>
          <p:nvPr/>
        </p:nvSpPr>
        <p:spPr>
          <a:xfrm>
            <a:off x="3253031" y="987555"/>
            <a:ext cx="2435173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2. Education’s Protective Power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“Education reduces risk—across all healthcare dimensions.”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ZIPs with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higher percentages of Bachelor’s or Graduate degrees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have: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Lower uninsured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Reduced disability burdens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Less poverty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confirms that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educational attainment is a leading indicator of long-term health stability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Partner with educational institutions to run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health literacy programs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C4D340-28B7-C335-178B-59708F570313}"/>
              </a:ext>
            </a:extLst>
          </p:cNvPr>
          <p:cNvSpPr txBox="1"/>
          <p:nvPr/>
        </p:nvSpPr>
        <p:spPr>
          <a:xfrm>
            <a:off x="5901017" y="987555"/>
            <a:ext cx="24351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3. Inflation &amp; Stagnant Wages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“Wages stuck in time push working families into poverty—and Medicaid.”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Iowa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the minimum wage has remained $7.25/hour for over a decade. Meanwhile, inflation and healthcare costs have risen steadily.</a:t>
            </a: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Result? This pulls more working individuals into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Medicaid eligibility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despite being employed.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Advocate for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wage-aligned coverage programs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affordability-adjusted insurance plans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for minimum-wage workers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A15CA-6D15-B5DC-6F7A-BFDBF8193CEE}"/>
              </a:ext>
            </a:extLst>
          </p:cNvPr>
          <p:cNvSpPr txBox="1"/>
          <p:nvPr/>
        </p:nvSpPr>
        <p:spPr>
          <a:xfrm>
            <a:off x="8903307" y="987555"/>
            <a:ext cx="24351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4. The Aging Wave is Here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“Iowa and South Dakota’s median age is climbing—fast.”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Between 2025 and 2040, a massive portion of the population will shift from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65+ to 75+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Dual eligibility rates spike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Hospice care needs quadruple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Medicare strain intensifies</a:t>
            </a:r>
          </a:p>
          <a:p>
            <a:pPr>
              <a:buNone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Invest in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long-term care partnerships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especially hospice and home health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dual-eligibility readiness plan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based on aging trends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04FE7E-3F38-10FC-9F73-5E732F0A1005}"/>
              </a:ext>
            </a:extLst>
          </p:cNvPr>
          <p:cNvSpPr txBox="1"/>
          <p:nvPr/>
        </p:nvSpPr>
        <p:spPr>
          <a:xfrm>
            <a:off x="546847" y="5562728"/>
            <a:ext cx="115732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“Sustainability lies in being proactive, data-driven, and community-focused.” 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Wellmark’s path forward should align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geography, economics, education, and aging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into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holistic health strategy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—building resilience today to reduce healthcare strain tomorrow.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FB51-BFBA-8A10-30E4-D28FB467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7A76407B-2126-53C7-947B-1C49FD064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C4D2E-BA49-0268-C04E-DEDC4D7E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16852-029F-4801-1075-F870DD6DC601}"/>
              </a:ext>
            </a:extLst>
          </p:cNvPr>
          <p:cNvSpPr txBox="1"/>
          <p:nvPr/>
        </p:nvSpPr>
        <p:spPr>
          <a:xfrm>
            <a:off x="483567" y="1230852"/>
            <a:ext cx="1108561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U.S. Department of Health and Human Services.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Prior HHS Poverty Guidelines and Federal Register References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aspe.hhs.gov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/topics/poverty-economic-mobility/poverty-guidelines/prior-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hhs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-poverty-guidelines-federal-register-references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Medicaid Planning Assistance.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Federal Poverty Guidelines Resource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www.medicaidplanningassistance.org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/federal-poverty-guidelines/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U.S. Department of Health and Human Services.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Poverty Guidelines and Federal Register Archives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aspe.hhs.gov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/topics/poverty-economic-mobility/poverty-guidelines/prior-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hhs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-poverty-guidelines-federal-register-references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Medicaid Planning Assistance.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Federal Poverty Guidelines Explained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. 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www.medicaidplanningassistance.org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/federal-poverty-guidelines/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U.S. Inflation Calculator.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Current Inflation Rates and Historical Trends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. 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www.usinflationcalculator.com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/inflation/current-inflation-rates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Federal Reserve Bank of St. Louis (FRED).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Minimum Wage in Iowa – Series STTMINWGIA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fred.stlouisfed.org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/series/STTMINWGIA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Federal Reserve Bank of St. Louis (FRED).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Minimum Wage in South Dakota – Series STTMINWGSD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fred.stlouisfed.org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/series/STTMINWGSD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U.S. Department of Labor.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State Minimum Wage Laws Overview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. 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www.dol.gov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/agencies/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whd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/minimum-wage/state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83E415-751B-7B40-0601-0FE7AD8576F9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bject 8">
            <a:extLst>
              <a:ext uri="{FF2B5EF4-FFF2-40B4-BE49-F238E27FC236}">
                <a16:creationId xmlns:a16="http://schemas.microsoft.com/office/drawing/2014/main" id="{B950ACE0-D928-E10B-A9C3-42FD15736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spc="-1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Bibliography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Key references supporting data, policy insights, and economic indicators in our dual enrollment case study.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473797-6C31-FFFD-7B92-66752E1E3375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67DF2E2D-5E7C-639F-511D-ED33E4AE7E28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2E682720-BD26-CF15-16F9-C411E29B9029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BC5D7E-3ECC-7A75-8D44-67294EEE4565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175B4D2-8B99-31B0-2D1C-2AD1F6D20678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61899AE-DDCD-0B56-F014-2523DD105402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4CAC6B69-1011-DF33-ED93-12D20B9C2A01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689C8173-1CCD-8759-A77B-BEF33D624999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BEC7C035-68FD-A255-AB5F-D08E122880A4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BFE570DE-DA1A-E300-3CE8-FEED5F68BB5E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A019DCD3-F560-0642-F125-660C10DF853C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C1FBF04A-F9AA-F3DE-D1E4-C10EE996224D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F197DF06-7D08-AE65-1FE8-F847EB5CFB55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FBEB43B0-CFB7-1241-56E2-7A6AFD0BD263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2C3F6A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object 7">
            <a:extLst>
              <a:ext uri="{FF2B5EF4-FFF2-40B4-BE49-F238E27FC236}">
                <a16:creationId xmlns:a16="http://schemas.microsoft.com/office/drawing/2014/main" id="{624C1EB6-D853-DB99-DA1D-A0CF048B2F4B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A9B0CC-0841-3804-006C-718D148FF9B9}"/>
              </a:ext>
            </a:extLst>
          </p:cNvPr>
          <p:cNvCxnSpPr>
            <a:cxnSpLocks/>
          </p:cNvCxnSpPr>
          <p:nvPr/>
        </p:nvCxnSpPr>
        <p:spPr>
          <a:xfrm>
            <a:off x="483568" y="606055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5049099D-9645-297C-F4F0-510B3E251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4A5E8F-315A-37E5-8FA3-6EDC78894F22}"/>
              </a:ext>
            </a:extLst>
          </p:cNvPr>
          <p:cNvSpPr txBox="1"/>
          <p:nvPr/>
        </p:nvSpPr>
        <p:spPr>
          <a:xfrm>
            <a:off x="402545" y="183264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3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2000" b="1" spc="-10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000" b="1" spc="-175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2000" b="1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DD80-65B8-C9FF-31E1-512D43E8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E79BC8-27B6-8424-B71D-F69D1FED4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35941"/>
              </p:ext>
            </p:extLst>
          </p:nvPr>
        </p:nvGraphicFramePr>
        <p:xfrm>
          <a:off x="1766047" y="1167865"/>
          <a:ext cx="8130988" cy="475481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116006">
                  <a:extLst>
                    <a:ext uri="{9D8B030D-6E8A-4147-A177-3AD203B41FA5}">
                      <a16:colId xmlns:a16="http://schemas.microsoft.com/office/drawing/2014/main" val="2835993841"/>
                    </a:ext>
                  </a:extLst>
                </a:gridCol>
                <a:gridCol w="3014982">
                  <a:extLst>
                    <a:ext uri="{9D8B030D-6E8A-4147-A177-3AD203B41FA5}">
                      <a16:colId xmlns:a16="http://schemas.microsoft.com/office/drawing/2014/main" val="3534866103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b="1" dirty="0"/>
                        <a:t>Section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b="1"/>
                        <a:t>Page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120243639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1. Introduction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6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491384967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2. Key People Involved in Dual Enrollment System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5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998640767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3. Introduction to Dual Enrollment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6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518720776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4. Key Drivers Behind Dual Enrollment Growth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7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826114658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5. Dual Enrollment Trends in Iowa, South Dakota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117983699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6. Dual Eligibility Drivers in Iowa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427612890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7. Dual Eligibility Drivers in South Dakota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441688522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8. Aging Population &amp; Dual Eligibility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144696354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9. Dual Eligibility by Age Group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13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208123846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10. Forecasting Medicaid Risk Zones – Iowa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14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368694241"/>
                  </a:ext>
                </a:extLst>
              </a:tr>
              <a:tr h="32982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11. Forecasting Medicaid Risk Zones – South Dakota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15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463528570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12. Aging Workforce and Medicare Pressure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16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06584174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13. Education and Healthcare Disparities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17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542085877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14. Minimum Wage vs Inflation (Comparison)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315434058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/>
                        <a:t>15. Minimum Wage vs Inflation (Impact)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19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4182932474"/>
                  </a:ext>
                </a:extLst>
              </a:tr>
              <a:tr h="27656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16. Bibliography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100" dirty="0"/>
                        <a:t>21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03062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70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B980D-0DB5-1D2F-ABDB-29E7B024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544E18-6BD1-7996-374E-894554ED80B5}"/>
              </a:ext>
            </a:extLst>
          </p:cNvPr>
          <p:cNvCxnSpPr>
            <a:cxnSpLocks/>
          </p:cNvCxnSpPr>
          <p:nvPr/>
        </p:nvCxnSpPr>
        <p:spPr>
          <a:xfrm>
            <a:off x="483568" y="606055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1F9F43FF-FFC6-FAE9-1B51-E857D80D7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215FE-B691-4FC1-78BE-76221B8B8BA5}"/>
              </a:ext>
            </a:extLst>
          </p:cNvPr>
          <p:cNvSpPr txBox="1"/>
          <p:nvPr/>
        </p:nvSpPr>
        <p:spPr>
          <a:xfrm>
            <a:off x="402545" y="183264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3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2000" b="1" spc="-10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000" b="1" spc="-175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Abbreviations</a:t>
            </a:r>
            <a:endParaRPr lang="en-US" sz="2000" b="1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84F350-8B4F-4767-D8AC-5E4D14324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48404"/>
              </p:ext>
            </p:extLst>
          </p:nvPr>
        </p:nvGraphicFramePr>
        <p:xfrm>
          <a:off x="4044456" y="1091738"/>
          <a:ext cx="3961026" cy="5160207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932152">
                  <a:extLst>
                    <a:ext uri="{9D8B030D-6E8A-4147-A177-3AD203B41FA5}">
                      <a16:colId xmlns:a16="http://schemas.microsoft.com/office/drawing/2014/main" val="610561331"/>
                    </a:ext>
                  </a:extLst>
                </a:gridCol>
                <a:gridCol w="3028874">
                  <a:extLst>
                    <a:ext uri="{9D8B030D-6E8A-4147-A177-3AD203B41FA5}">
                      <a16:colId xmlns:a16="http://schemas.microsoft.com/office/drawing/2014/main" val="2513791612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Abbreviation</a:t>
                      </a:r>
                    </a:p>
                  </a:txBody>
                  <a:tcPr marL="26702" marR="26702" marT="26702" marB="26702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Explanation</a:t>
                      </a:r>
                    </a:p>
                  </a:txBody>
                  <a:tcPr marL="26702" marR="26702" marT="26702" marB="26702" anchor="ctr"/>
                </a:tc>
                <a:extLst>
                  <a:ext uri="{0D108BD9-81ED-4DB2-BD59-A6C34878D82A}">
                    <a16:rowId xmlns:a16="http://schemas.microsoft.com/office/drawing/2014/main" val="41089437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Amyotrophic Lateral Sclerosis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497439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Programming Interface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10474623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ARPA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American Rescue Plan Act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445507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Centers for Medicare &amp; Medicaid Services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486910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Coronavirus Disease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1950406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FFCRA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Families First Coronavirus Response Act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69250982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Fee-For-Service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53025822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Poverty Level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88256060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 Insurance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553352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Low-Income Subsidy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75168137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Managed Care Organization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579842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Medicare Savings Program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45583301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Supplementary Medical Insurance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36564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Security Disability Insurance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5447238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Reserve Economic Data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39784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U.S. Bureau of Labor Statistics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451885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0361140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of Health and Human Services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737879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 Needs Plans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1474906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Medicare Advantage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84230474"/>
                  </a:ext>
                </a:extLst>
              </a:tr>
            </a:tbl>
          </a:graphicData>
        </a:graphic>
      </p:graphicFrame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C496A99-55E7-02A2-8195-1F193639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1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80A8-E852-80C3-3113-7089A6BE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E055EAAD-FAB1-D821-71F0-FCD6EF157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14B73AF-CB84-872A-DCF6-0B79C183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3A2E191-B016-477B-6382-2B9A052444E3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object 8">
            <a:extLst>
              <a:ext uri="{FF2B5EF4-FFF2-40B4-BE49-F238E27FC236}">
                <a16:creationId xmlns:a16="http://schemas.microsoft.com/office/drawing/2014/main" id="{5FCBF16B-027A-E484-4599-F60E4A5BF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12117"/>
            <a:ext cx="9849485" cy="50911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People Involved In Dual Enrollment Ecosystem</a:t>
            </a:r>
            <a:b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Key players across government, healthcare, private sector, and regulatory bodies driving dual eligibility and healthcare delivery.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980027-7C73-B183-18E9-65DBE53DD8C3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CD5869A7-82C5-6E50-2719-636B3564F200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435875D-6476-249B-44BC-143962A35DA0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2C3F6A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6D72E63-A3A4-BE35-97A9-4A603644EE81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0E55EDC-036D-6487-7411-0EF826A2F93E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362D7029-A718-A7C7-9EC2-361E07E1C3CF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33A9EA86-466A-F70B-631E-A314EB068688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9">
              <a:extLst>
                <a:ext uri="{FF2B5EF4-FFF2-40B4-BE49-F238E27FC236}">
                  <a16:creationId xmlns:a16="http://schemas.microsoft.com/office/drawing/2014/main" id="{35EC3F5D-65D9-E198-2F5C-7CF32847218D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030" name="object 10">
              <a:extLst>
                <a:ext uri="{FF2B5EF4-FFF2-40B4-BE49-F238E27FC236}">
                  <a16:creationId xmlns:a16="http://schemas.microsoft.com/office/drawing/2014/main" id="{E917371A-8E3C-0D11-5DB9-C7ECA9214CBA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1">
              <a:extLst>
                <a:ext uri="{FF2B5EF4-FFF2-40B4-BE49-F238E27FC236}">
                  <a16:creationId xmlns:a16="http://schemas.microsoft.com/office/drawing/2014/main" id="{D0A3178E-02CB-7E2E-84F9-9DB2E936E1BD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032" name="object 12">
              <a:extLst>
                <a:ext uri="{FF2B5EF4-FFF2-40B4-BE49-F238E27FC236}">
                  <a16:creationId xmlns:a16="http://schemas.microsoft.com/office/drawing/2014/main" id="{0BA7A6E1-AD09-0F2E-7C30-164A6C20EB13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3">
              <a:extLst>
                <a:ext uri="{FF2B5EF4-FFF2-40B4-BE49-F238E27FC236}">
                  <a16:creationId xmlns:a16="http://schemas.microsoft.com/office/drawing/2014/main" id="{206C7E59-78E7-AF9B-2317-65BECDD95B21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1034" name="object 14">
              <a:extLst>
                <a:ext uri="{FF2B5EF4-FFF2-40B4-BE49-F238E27FC236}">
                  <a16:creationId xmlns:a16="http://schemas.microsoft.com/office/drawing/2014/main" id="{949FE1DC-7A09-9BE5-7033-FE8505A1C052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5">
              <a:extLst>
                <a:ext uri="{FF2B5EF4-FFF2-40B4-BE49-F238E27FC236}">
                  <a16:creationId xmlns:a16="http://schemas.microsoft.com/office/drawing/2014/main" id="{B8A1C392-36A0-0E19-BFF9-CE85B4BC05E2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1036" name="object 7">
            <a:extLst>
              <a:ext uri="{FF2B5EF4-FFF2-40B4-BE49-F238E27FC236}">
                <a16:creationId xmlns:a16="http://schemas.microsoft.com/office/drawing/2014/main" id="{F1C5B11A-92F5-C546-C899-D305D9AFD35E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1106740D-9A64-F45B-E48F-9FFE5FAF6D41}"/>
              </a:ext>
            </a:extLst>
          </p:cNvPr>
          <p:cNvGrpSpPr/>
          <p:nvPr/>
        </p:nvGrpSpPr>
        <p:grpSpPr>
          <a:xfrm>
            <a:off x="1059159" y="1069387"/>
            <a:ext cx="1282861" cy="3374935"/>
            <a:chOff x="1125940" y="1036423"/>
            <a:chExt cx="1282861" cy="337493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98AD00-EB59-E455-68A1-9F8819F594DE}"/>
                </a:ext>
              </a:extLst>
            </p:cNvPr>
            <p:cNvCxnSpPr/>
            <p:nvPr/>
          </p:nvCxnSpPr>
          <p:spPr>
            <a:xfrm flipH="1">
              <a:off x="1767368" y="2011318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A0A176-15E6-1316-BF78-CBF3A82F9154}"/>
                </a:ext>
              </a:extLst>
            </p:cNvPr>
            <p:cNvCxnSpPr/>
            <p:nvPr/>
          </p:nvCxnSpPr>
          <p:spPr>
            <a:xfrm flipH="1">
              <a:off x="1767369" y="1405629"/>
              <a:ext cx="1" cy="2529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112D757-329E-4086-21D5-C353A3B7D06C}"/>
                </a:ext>
              </a:extLst>
            </p:cNvPr>
            <p:cNvSpPr/>
            <p:nvPr/>
          </p:nvSpPr>
          <p:spPr>
            <a:xfrm>
              <a:off x="1125940" y="1036423"/>
              <a:ext cx="1282861" cy="3587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Bodies </a:t>
              </a:r>
            </a:p>
          </p:txBody>
        </p:sp>
        <p:sp>
          <p:nvSpPr>
            <p:cNvPr id="44" name="Round Same Side Corner Rectangle 43">
              <a:extLst>
                <a:ext uri="{FF2B5EF4-FFF2-40B4-BE49-F238E27FC236}">
                  <a16:creationId xmlns:a16="http://schemas.microsoft.com/office/drawing/2014/main" id="{19C92E27-BBAA-CE95-421E-658309CB12FD}"/>
                </a:ext>
              </a:extLst>
            </p:cNvPr>
            <p:cNvSpPr/>
            <p:nvPr/>
          </p:nvSpPr>
          <p:spPr>
            <a:xfrm>
              <a:off x="1148200" y="1669130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Federal</a:t>
              </a:r>
            </a:p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Government</a:t>
              </a:r>
            </a:p>
          </p:txBody>
        </p: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58A01015-23C0-4E88-8FB8-3BFEB22BAEA6}"/>
                </a:ext>
              </a:extLst>
            </p:cNvPr>
            <p:cNvCxnSpPr/>
            <p:nvPr/>
          </p:nvCxnSpPr>
          <p:spPr>
            <a:xfrm flipH="1">
              <a:off x="1762184" y="2613163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6" name="Round Same Side Corner Rectangle 1045">
              <a:extLst>
                <a:ext uri="{FF2B5EF4-FFF2-40B4-BE49-F238E27FC236}">
                  <a16:creationId xmlns:a16="http://schemas.microsoft.com/office/drawing/2014/main" id="{3B7FD7BE-0788-4BA1-B687-FFCB1AB82476}"/>
                </a:ext>
              </a:extLst>
            </p:cNvPr>
            <p:cNvSpPr/>
            <p:nvPr/>
          </p:nvSpPr>
          <p:spPr>
            <a:xfrm>
              <a:off x="1143016" y="2270975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ARPA</a:t>
              </a:r>
            </a:p>
          </p:txBody>
        </p: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C3A9D431-273E-9B81-2406-10121CCCC944}"/>
                </a:ext>
              </a:extLst>
            </p:cNvPr>
            <p:cNvCxnSpPr/>
            <p:nvPr/>
          </p:nvCxnSpPr>
          <p:spPr>
            <a:xfrm flipH="1">
              <a:off x="1756858" y="3798522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8" name="Round Same Side Corner Rectangle 1047">
              <a:extLst>
                <a:ext uri="{FF2B5EF4-FFF2-40B4-BE49-F238E27FC236}">
                  <a16:creationId xmlns:a16="http://schemas.microsoft.com/office/drawing/2014/main" id="{6E813887-9FCB-D94C-12E6-1B178FD7A01E}"/>
                </a:ext>
              </a:extLst>
            </p:cNvPr>
            <p:cNvSpPr/>
            <p:nvPr/>
          </p:nvSpPr>
          <p:spPr>
            <a:xfrm>
              <a:off x="1137690" y="345633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State Government</a:t>
              </a:r>
            </a:p>
          </p:txBody>
        </p: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3CC78E0-D214-5840-BDBA-E0EABCAFEDA5}"/>
                </a:ext>
              </a:extLst>
            </p:cNvPr>
            <p:cNvCxnSpPr/>
            <p:nvPr/>
          </p:nvCxnSpPr>
          <p:spPr>
            <a:xfrm flipH="1">
              <a:off x="1762183" y="3202252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0" name="Round Same Side Corner Rectangle 1049">
              <a:extLst>
                <a:ext uri="{FF2B5EF4-FFF2-40B4-BE49-F238E27FC236}">
                  <a16:creationId xmlns:a16="http://schemas.microsoft.com/office/drawing/2014/main" id="{40BCC4C6-330F-812B-9765-3D20F9F21495}"/>
                </a:ext>
              </a:extLst>
            </p:cNvPr>
            <p:cNvSpPr/>
            <p:nvPr/>
          </p:nvSpPr>
          <p:spPr>
            <a:xfrm>
              <a:off x="1143015" y="286006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Taxpayers</a:t>
              </a:r>
            </a:p>
          </p:txBody>
        </p:sp>
        <p:sp>
          <p:nvSpPr>
            <p:cNvPr id="1052" name="Round Same Side Corner Rectangle 1051">
              <a:extLst>
                <a:ext uri="{FF2B5EF4-FFF2-40B4-BE49-F238E27FC236}">
                  <a16:creationId xmlns:a16="http://schemas.microsoft.com/office/drawing/2014/main" id="{39AFF381-4E36-682C-2C60-D9340D5AD82A}"/>
                </a:ext>
              </a:extLst>
            </p:cNvPr>
            <p:cNvSpPr/>
            <p:nvPr/>
          </p:nvSpPr>
          <p:spPr>
            <a:xfrm>
              <a:off x="1137690" y="405260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FFCRA</a:t>
              </a: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A2B7DDFE-994C-6690-D448-4C9051ECA784}"/>
              </a:ext>
            </a:extLst>
          </p:cNvPr>
          <p:cNvGrpSpPr/>
          <p:nvPr/>
        </p:nvGrpSpPr>
        <p:grpSpPr>
          <a:xfrm>
            <a:off x="3350699" y="1069387"/>
            <a:ext cx="1282861" cy="3374935"/>
            <a:chOff x="1125940" y="1036423"/>
            <a:chExt cx="1282861" cy="3374935"/>
          </a:xfrm>
        </p:grpSpPr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FFE315AF-9C53-73BD-1FAC-785F773FC566}"/>
                </a:ext>
              </a:extLst>
            </p:cNvPr>
            <p:cNvCxnSpPr/>
            <p:nvPr/>
          </p:nvCxnSpPr>
          <p:spPr>
            <a:xfrm flipH="1">
              <a:off x="1767368" y="2011318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6695F4F7-3495-0F8A-5272-809B335BF83A}"/>
                </a:ext>
              </a:extLst>
            </p:cNvPr>
            <p:cNvCxnSpPr/>
            <p:nvPr/>
          </p:nvCxnSpPr>
          <p:spPr>
            <a:xfrm flipH="1">
              <a:off x="1767369" y="1405629"/>
              <a:ext cx="1" cy="2529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9" name="Rounded Rectangle 1058">
              <a:extLst>
                <a:ext uri="{FF2B5EF4-FFF2-40B4-BE49-F238E27FC236}">
                  <a16:creationId xmlns:a16="http://schemas.microsoft.com/office/drawing/2014/main" id="{47FF99C9-0EF7-45F7-33F2-59399A2498ED}"/>
                </a:ext>
              </a:extLst>
            </p:cNvPr>
            <p:cNvSpPr/>
            <p:nvPr/>
          </p:nvSpPr>
          <p:spPr>
            <a:xfrm>
              <a:off x="1125940" y="1036423"/>
              <a:ext cx="1282861" cy="3587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Healthcare</a:t>
              </a:r>
            </a:p>
          </p:txBody>
        </p:sp>
        <p:sp>
          <p:nvSpPr>
            <p:cNvPr id="1060" name="Round Same Side Corner Rectangle 1059">
              <a:extLst>
                <a:ext uri="{FF2B5EF4-FFF2-40B4-BE49-F238E27FC236}">
                  <a16:creationId xmlns:a16="http://schemas.microsoft.com/office/drawing/2014/main" id="{F325345D-EFA3-7260-DE1C-8170C71983C4}"/>
                </a:ext>
              </a:extLst>
            </p:cNvPr>
            <p:cNvSpPr/>
            <p:nvPr/>
          </p:nvSpPr>
          <p:spPr>
            <a:xfrm>
              <a:off x="1148200" y="1669130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Pharma</a:t>
              </a:r>
            </a:p>
          </p:txBody>
        </p: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FD077CE0-EEF7-5D32-771A-2ADB015922C4}"/>
                </a:ext>
              </a:extLst>
            </p:cNvPr>
            <p:cNvCxnSpPr/>
            <p:nvPr/>
          </p:nvCxnSpPr>
          <p:spPr>
            <a:xfrm flipH="1">
              <a:off x="1762184" y="2613163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2" name="Round Same Side Corner Rectangle 1061">
              <a:extLst>
                <a:ext uri="{FF2B5EF4-FFF2-40B4-BE49-F238E27FC236}">
                  <a16:creationId xmlns:a16="http://schemas.microsoft.com/office/drawing/2014/main" id="{99EC094C-0448-64B2-160B-465D5E8F2B19}"/>
                </a:ext>
              </a:extLst>
            </p:cNvPr>
            <p:cNvSpPr/>
            <p:nvPr/>
          </p:nvSpPr>
          <p:spPr>
            <a:xfrm>
              <a:off x="1143016" y="2270975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Hospital</a:t>
              </a:r>
            </a:p>
          </p:txBody>
        </p: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F984DC4A-A529-057B-43A7-29527EA04A87}"/>
                </a:ext>
              </a:extLst>
            </p:cNvPr>
            <p:cNvCxnSpPr/>
            <p:nvPr/>
          </p:nvCxnSpPr>
          <p:spPr>
            <a:xfrm flipH="1">
              <a:off x="1756858" y="3798522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4" name="Round Same Side Corner Rectangle 1063">
              <a:extLst>
                <a:ext uri="{FF2B5EF4-FFF2-40B4-BE49-F238E27FC236}">
                  <a16:creationId xmlns:a16="http://schemas.microsoft.com/office/drawing/2014/main" id="{635C55D5-1551-61DE-E65F-BD8D40FD02DB}"/>
                </a:ext>
              </a:extLst>
            </p:cNvPr>
            <p:cNvSpPr/>
            <p:nvPr/>
          </p:nvSpPr>
          <p:spPr>
            <a:xfrm>
              <a:off x="1137690" y="345633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Doctors</a:t>
              </a:r>
            </a:p>
          </p:txBody>
        </p: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8CE76208-C3A3-6F3C-AB5C-B6D638B6813F}"/>
                </a:ext>
              </a:extLst>
            </p:cNvPr>
            <p:cNvCxnSpPr/>
            <p:nvPr/>
          </p:nvCxnSpPr>
          <p:spPr>
            <a:xfrm flipH="1">
              <a:off x="1762183" y="3202252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6" name="Round Same Side Corner Rectangle 1065">
              <a:extLst>
                <a:ext uri="{FF2B5EF4-FFF2-40B4-BE49-F238E27FC236}">
                  <a16:creationId xmlns:a16="http://schemas.microsoft.com/office/drawing/2014/main" id="{55104407-9EC6-F0E1-A173-A628F1EB787D}"/>
                </a:ext>
              </a:extLst>
            </p:cNvPr>
            <p:cNvSpPr/>
            <p:nvPr/>
          </p:nvSpPr>
          <p:spPr>
            <a:xfrm>
              <a:off x="1143015" y="286006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</a:p>
          </p:txBody>
        </p:sp>
        <p:sp>
          <p:nvSpPr>
            <p:cNvPr id="1068" name="Round Same Side Corner Rectangle 1067">
              <a:extLst>
                <a:ext uri="{FF2B5EF4-FFF2-40B4-BE49-F238E27FC236}">
                  <a16:creationId xmlns:a16="http://schemas.microsoft.com/office/drawing/2014/main" id="{961C955A-F397-435C-034B-E929C03D6A6B}"/>
                </a:ext>
              </a:extLst>
            </p:cNvPr>
            <p:cNvSpPr/>
            <p:nvPr/>
          </p:nvSpPr>
          <p:spPr>
            <a:xfrm>
              <a:off x="1137690" y="405260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Physicians</a:t>
              </a: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1806729D-9EB2-D282-E8C2-147E88B0F667}"/>
              </a:ext>
            </a:extLst>
          </p:cNvPr>
          <p:cNvGrpSpPr/>
          <p:nvPr/>
        </p:nvGrpSpPr>
        <p:grpSpPr>
          <a:xfrm>
            <a:off x="5619975" y="1093983"/>
            <a:ext cx="1282861" cy="2778665"/>
            <a:chOff x="1125940" y="1036423"/>
            <a:chExt cx="1282861" cy="2778665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25AAC588-76DC-D2AB-87A9-786E40F0D980}"/>
                </a:ext>
              </a:extLst>
            </p:cNvPr>
            <p:cNvCxnSpPr/>
            <p:nvPr/>
          </p:nvCxnSpPr>
          <p:spPr>
            <a:xfrm flipH="1">
              <a:off x="1767368" y="2011318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A5A4BE80-B2DC-A409-D696-76FF5FEE4097}"/>
                </a:ext>
              </a:extLst>
            </p:cNvPr>
            <p:cNvCxnSpPr/>
            <p:nvPr/>
          </p:nvCxnSpPr>
          <p:spPr>
            <a:xfrm flipH="1">
              <a:off x="1767369" y="1405629"/>
              <a:ext cx="1" cy="2529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3" name="Rounded Rectangle 1072">
              <a:extLst>
                <a:ext uri="{FF2B5EF4-FFF2-40B4-BE49-F238E27FC236}">
                  <a16:creationId xmlns:a16="http://schemas.microsoft.com/office/drawing/2014/main" id="{C239EBBE-46B9-A22C-8366-853B3BED181B}"/>
                </a:ext>
              </a:extLst>
            </p:cNvPr>
            <p:cNvSpPr/>
            <p:nvPr/>
          </p:nvSpPr>
          <p:spPr>
            <a:xfrm>
              <a:off x="1125940" y="1036423"/>
              <a:ext cx="1282861" cy="3587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Beneficiary</a:t>
              </a:r>
            </a:p>
          </p:txBody>
        </p:sp>
        <p:sp>
          <p:nvSpPr>
            <p:cNvPr id="1074" name="Round Same Side Corner Rectangle 1073">
              <a:extLst>
                <a:ext uri="{FF2B5EF4-FFF2-40B4-BE49-F238E27FC236}">
                  <a16:creationId xmlns:a16="http://schemas.microsoft.com/office/drawing/2014/main" id="{B423C9B0-C665-8002-7A07-4859FE7E265E}"/>
                </a:ext>
              </a:extLst>
            </p:cNvPr>
            <p:cNvSpPr/>
            <p:nvPr/>
          </p:nvSpPr>
          <p:spPr>
            <a:xfrm>
              <a:off x="1148200" y="1669130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Senior Citizen</a:t>
              </a:r>
            </a:p>
          </p:txBody>
        </p: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C6338140-5926-2DC7-B81A-62D586699912}"/>
                </a:ext>
              </a:extLst>
            </p:cNvPr>
            <p:cNvCxnSpPr/>
            <p:nvPr/>
          </p:nvCxnSpPr>
          <p:spPr>
            <a:xfrm flipH="1">
              <a:off x="1762184" y="2613163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6" name="Round Same Side Corner Rectangle 1075">
              <a:extLst>
                <a:ext uri="{FF2B5EF4-FFF2-40B4-BE49-F238E27FC236}">
                  <a16:creationId xmlns:a16="http://schemas.microsoft.com/office/drawing/2014/main" id="{2DA9B1E9-AA29-DD85-084E-A9D4820E32EB}"/>
                </a:ext>
              </a:extLst>
            </p:cNvPr>
            <p:cNvSpPr/>
            <p:nvPr/>
          </p:nvSpPr>
          <p:spPr>
            <a:xfrm>
              <a:off x="1143016" y="2270975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People with ALS</a:t>
              </a:r>
            </a:p>
          </p:txBody>
        </p:sp>
        <p:sp>
          <p:nvSpPr>
            <p:cNvPr id="1078" name="Round Same Side Corner Rectangle 1077">
              <a:extLst>
                <a:ext uri="{FF2B5EF4-FFF2-40B4-BE49-F238E27FC236}">
                  <a16:creationId xmlns:a16="http://schemas.microsoft.com/office/drawing/2014/main" id="{267E1DD6-1062-EA20-B94C-04407924D6C5}"/>
                </a:ext>
              </a:extLst>
            </p:cNvPr>
            <p:cNvSpPr/>
            <p:nvPr/>
          </p:nvSpPr>
          <p:spPr>
            <a:xfrm>
              <a:off x="1137690" y="345633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Disabilities</a:t>
              </a:r>
            </a:p>
          </p:txBody>
        </p: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E2196F06-E548-3A87-1554-65A5E14A38B4}"/>
                </a:ext>
              </a:extLst>
            </p:cNvPr>
            <p:cNvCxnSpPr/>
            <p:nvPr/>
          </p:nvCxnSpPr>
          <p:spPr>
            <a:xfrm flipH="1">
              <a:off x="1762183" y="3202252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0" name="Round Same Side Corner Rectangle 1079">
              <a:extLst>
                <a:ext uri="{FF2B5EF4-FFF2-40B4-BE49-F238E27FC236}">
                  <a16:creationId xmlns:a16="http://schemas.microsoft.com/office/drawing/2014/main" id="{04BF2E63-729B-ADD9-36C5-2BCCE4F1AFBA}"/>
                </a:ext>
              </a:extLst>
            </p:cNvPr>
            <p:cNvSpPr/>
            <p:nvPr/>
          </p:nvSpPr>
          <p:spPr>
            <a:xfrm>
              <a:off x="1143015" y="286006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End stage with renal disease</a:t>
              </a:r>
            </a:p>
          </p:txBody>
        </p: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0AE21528-A1F3-ED14-0B6D-89572BF27022}"/>
              </a:ext>
            </a:extLst>
          </p:cNvPr>
          <p:cNvGrpSpPr/>
          <p:nvPr/>
        </p:nvGrpSpPr>
        <p:grpSpPr>
          <a:xfrm>
            <a:off x="7933776" y="1101130"/>
            <a:ext cx="1282861" cy="2182395"/>
            <a:chOff x="1125940" y="1036423"/>
            <a:chExt cx="1282861" cy="2182395"/>
          </a:xfrm>
        </p:grpSpPr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9BDBDBE-2C7E-0F71-C71B-DA8E9B4EEA0E}"/>
                </a:ext>
              </a:extLst>
            </p:cNvPr>
            <p:cNvCxnSpPr/>
            <p:nvPr/>
          </p:nvCxnSpPr>
          <p:spPr>
            <a:xfrm flipH="1">
              <a:off x="1767368" y="2011318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BB6E1702-7C74-2733-636D-C64FAA2F956B}"/>
                </a:ext>
              </a:extLst>
            </p:cNvPr>
            <p:cNvCxnSpPr/>
            <p:nvPr/>
          </p:nvCxnSpPr>
          <p:spPr>
            <a:xfrm flipH="1">
              <a:off x="1767369" y="1405629"/>
              <a:ext cx="1" cy="2529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7" name="Rounded Rectangle 1086">
              <a:extLst>
                <a:ext uri="{FF2B5EF4-FFF2-40B4-BE49-F238E27FC236}">
                  <a16:creationId xmlns:a16="http://schemas.microsoft.com/office/drawing/2014/main" id="{305E0551-F340-9274-7664-B4082216A1A5}"/>
                </a:ext>
              </a:extLst>
            </p:cNvPr>
            <p:cNvSpPr/>
            <p:nvPr/>
          </p:nvSpPr>
          <p:spPr>
            <a:xfrm>
              <a:off x="1125940" y="1036423"/>
              <a:ext cx="1282861" cy="3587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Sector</a:t>
              </a:r>
            </a:p>
          </p:txBody>
        </p:sp>
        <p:sp>
          <p:nvSpPr>
            <p:cNvPr id="1088" name="Round Same Side Corner Rectangle 1087">
              <a:extLst>
                <a:ext uri="{FF2B5EF4-FFF2-40B4-BE49-F238E27FC236}">
                  <a16:creationId xmlns:a16="http://schemas.microsoft.com/office/drawing/2014/main" id="{2E966B89-E32A-35F7-2B7C-A81CC919B865}"/>
                </a:ext>
              </a:extLst>
            </p:cNvPr>
            <p:cNvSpPr/>
            <p:nvPr/>
          </p:nvSpPr>
          <p:spPr>
            <a:xfrm>
              <a:off x="1148200" y="1669130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Managed Care Organization</a:t>
              </a:r>
            </a:p>
          </p:txBody>
        </p: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986A1362-BC46-EEA8-E850-9962CDFDEF5F}"/>
                </a:ext>
              </a:extLst>
            </p:cNvPr>
            <p:cNvCxnSpPr/>
            <p:nvPr/>
          </p:nvCxnSpPr>
          <p:spPr>
            <a:xfrm flipH="1">
              <a:off x="1762184" y="2613163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90" name="Round Same Side Corner Rectangle 1089">
              <a:extLst>
                <a:ext uri="{FF2B5EF4-FFF2-40B4-BE49-F238E27FC236}">
                  <a16:creationId xmlns:a16="http://schemas.microsoft.com/office/drawing/2014/main" id="{2FB9BE95-C9C1-4FFD-B80D-7035F1F228D7}"/>
                </a:ext>
              </a:extLst>
            </p:cNvPr>
            <p:cNvSpPr/>
            <p:nvPr/>
          </p:nvSpPr>
          <p:spPr>
            <a:xfrm>
              <a:off x="1143016" y="2270975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Private Insurance Company</a:t>
              </a:r>
            </a:p>
          </p:txBody>
        </p:sp>
        <p:sp>
          <p:nvSpPr>
            <p:cNvPr id="1094" name="Round Same Side Corner Rectangle 1093">
              <a:extLst>
                <a:ext uri="{FF2B5EF4-FFF2-40B4-BE49-F238E27FC236}">
                  <a16:creationId xmlns:a16="http://schemas.microsoft.com/office/drawing/2014/main" id="{C089F13E-1381-836E-8CD1-1E4EB03F743D}"/>
                </a:ext>
              </a:extLst>
            </p:cNvPr>
            <p:cNvSpPr/>
            <p:nvPr/>
          </p:nvSpPr>
          <p:spPr>
            <a:xfrm>
              <a:off x="1143015" y="2860064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Wellmark</a:t>
              </a: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AC1354A5-9E80-CBD9-9A27-0912CF222000}"/>
              </a:ext>
            </a:extLst>
          </p:cNvPr>
          <p:cNvGrpSpPr/>
          <p:nvPr/>
        </p:nvGrpSpPr>
        <p:grpSpPr>
          <a:xfrm>
            <a:off x="10247576" y="1109414"/>
            <a:ext cx="1282861" cy="1593306"/>
            <a:chOff x="1125940" y="1036423"/>
            <a:chExt cx="1282861" cy="1593306"/>
          </a:xfrm>
        </p:grpSpPr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EB000D26-DAB9-2670-5CCD-C52F9419708F}"/>
                </a:ext>
              </a:extLst>
            </p:cNvPr>
            <p:cNvCxnSpPr/>
            <p:nvPr/>
          </p:nvCxnSpPr>
          <p:spPr>
            <a:xfrm flipH="1">
              <a:off x="1767368" y="2011318"/>
              <a:ext cx="1" cy="246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9AF557B9-695F-634B-2D0D-1355E1281902}"/>
                </a:ext>
              </a:extLst>
            </p:cNvPr>
            <p:cNvCxnSpPr/>
            <p:nvPr/>
          </p:nvCxnSpPr>
          <p:spPr>
            <a:xfrm flipH="1">
              <a:off x="1767369" y="1405629"/>
              <a:ext cx="1" cy="2529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01" name="Rounded Rectangle 1100">
              <a:extLst>
                <a:ext uri="{FF2B5EF4-FFF2-40B4-BE49-F238E27FC236}">
                  <a16:creationId xmlns:a16="http://schemas.microsoft.com/office/drawing/2014/main" id="{619FD071-A6F1-405A-4B29-366FC85FEE09}"/>
                </a:ext>
              </a:extLst>
            </p:cNvPr>
            <p:cNvSpPr/>
            <p:nvPr/>
          </p:nvSpPr>
          <p:spPr>
            <a:xfrm>
              <a:off x="1125940" y="1036423"/>
              <a:ext cx="1282861" cy="3587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Regulatory Body</a:t>
              </a:r>
            </a:p>
          </p:txBody>
        </p:sp>
        <p:sp>
          <p:nvSpPr>
            <p:cNvPr id="1102" name="Round Same Side Corner Rectangle 1101">
              <a:extLst>
                <a:ext uri="{FF2B5EF4-FFF2-40B4-BE49-F238E27FC236}">
                  <a16:creationId xmlns:a16="http://schemas.microsoft.com/office/drawing/2014/main" id="{4BF2B460-8F0D-3331-FA26-109912C5E420}"/>
                </a:ext>
              </a:extLst>
            </p:cNvPr>
            <p:cNvSpPr/>
            <p:nvPr/>
          </p:nvSpPr>
          <p:spPr>
            <a:xfrm>
              <a:off x="1148200" y="1669130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US Dept of Health Human service</a:t>
              </a:r>
            </a:p>
          </p:txBody>
        </p:sp>
        <p:sp>
          <p:nvSpPr>
            <p:cNvPr id="1104" name="Round Same Side Corner Rectangle 1103">
              <a:extLst>
                <a:ext uri="{FF2B5EF4-FFF2-40B4-BE49-F238E27FC236}">
                  <a16:creationId xmlns:a16="http://schemas.microsoft.com/office/drawing/2014/main" id="{EA7FD9A9-E89D-49BF-B1D1-BAB741BD9487}"/>
                </a:ext>
              </a:extLst>
            </p:cNvPr>
            <p:cNvSpPr/>
            <p:nvPr/>
          </p:nvSpPr>
          <p:spPr>
            <a:xfrm>
              <a:off x="1143016" y="2270975"/>
              <a:ext cx="1238338" cy="358754"/>
            </a:xfrm>
            <a:prstGeom prst="round2Same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60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DBD3-4CC8-0BC1-6B7B-CE14EF06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CF890E84-71C4-10AA-84AE-0BC19A4B4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ABC5A-0A52-9F77-21D7-FB89E676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7B0F06-5FE5-0903-B54B-F510FEB789E5}"/>
              </a:ext>
            </a:extLst>
          </p:cNvPr>
          <p:cNvSpPr/>
          <p:nvPr/>
        </p:nvSpPr>
        <p:spPr>
          <a:xfrm>
            <a:off x="621791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8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C3F6A"/>
              </a:solidFill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558660E-C857-6D22-3541-33BC869E3AD1}"/>
              </a:ext>
            </a:extLst>
          </p:cNvPr>
          <p:cNvSpPr txBox="1"/>
          <p:nvPr/>
        </p:nvSpPr>
        <p:spPr>
          <a:xfrm>
            <a:off x="842453" y="6346610"/>
            <a:ext cx="7575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5"/>
              </a:spcBef>
            </a:pPr>
            <a:r>
              <a:rPr lang="en-US" sz="1000" b="1" spc="-10" dirty="0">
                <a:solidFill>
                  <a:srgbClr val="2C3F6A"/>
                </a:solidFill>
                <a:latin typeface="Arial"/>
                <a:cs typeface="Arial"/>
              </a:rPr>
              <a:t>Introduction</a:t>
            </a:r>
            <a:endParaRPr sz="1000" dirty="0">
              <a:solidFill>
                <a:srgbClr val="2C3F6A"/>
              </a:solidFill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158580E-48F4-0347-C5B0-FBEC0198DD0B}"/>
              </a:ext>
            </a:extLst>
          </p:cNvPr>
          <p:cNvSpPr/>
          <p:nvPr/>
        </p:nvSpPr>
        <p:spPr>
          <a:xfrm>
            <a:off x="2249423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62A7471-4304-9A63-75A9-C33ABB573DAC}"/>
              </a:ext>
            </a:extLst>
          </p:cNvPr>
          <p:cNvSpPr txBox="1"/>
          <p:nvPr/>
        </p:nvSpPr>
        <p:spPr>
          <a:xfrm>
            <a:off x="2352928" y="6343281"/>
            <a:ext cx="99186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Geographic Trends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06F6DBD-28FB-362A-4487-14E4F521FB9F}"/>
              </a:ext>
            </a:extLst>
          </p:cNvPr>
          <p:cNvSpPr/>
          <p:nvPr/>
        </p:nvSpPr>
        <p:spPr>
          <a:xfrm>
            <a:off x="3872484" y="6300215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597C92AA-9E3E-B037-9385-B22F02A66191}"/>
              </a:ext>
            </a:extLst>
          </p:cNvPr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ED8B3BC-5CE3-B124-0536-E93414D67B98}"/>
              </a:ext>
            </a:extLst>
          </p:cNvPr>
          <p:cNvSpPr txBox="1"/>
          <p:nvPr/>
        </p:nvSpPr>
        <p:spPr>
          <a:xfrm>
            <a:off x="5766371" y="6355992"/>
            <a:ext cx="6572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 marR="5080" indent="-2286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spc="-10" dirty="0">
                <a:solidFill>
                  <a:srgbClr val="838383"/>
                </a:solidFill>
                <a:latin typeface="Arial"/>
                <a:cs typeface="Arial"/>
              </a:rPr>
              <a:t>Impact of Education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8D7748A3-8195-E7DE-CFE1-2B7C6CE8AF28}"/>
              </a:ext>
            </a:extLst>
          </p:cNvPr>
          <p:cNvSpPr/>
          <p:nvPr/>
        </p:nvSpPr>
        <p:spPr>
          <a:xfrm>
            <a:off x="711860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180CCEA-A699-C90F-CCDB-85BF317554C3}"/>
              </a:ext>
            </a:extLst>
          </p:cNvPr>
          <p:cNvSpPr txBox="1"/>
          <p:nvPr/>
        </p:nvSpPr>
        <p:spPr>
          <a:xfrm>
            <a:off x="7173427" y="6355992"/>
            <a:ext cx="106205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00" b="1" spc="-10" dirty="0">
                <a:solidFill>
                  <a:srgbClr val="838383"/>
                </a:solidFill>
                <a:latin typeface="Arial"/>
                <a:cs typeface="Arial"/>
              </a:rPr>
              <a:t>Economic Trends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821FBE4F-3B9D-0D61-2163-1FBD558498AA}"/>
              </a:ext>
            </a:extLst>
          </p:cNvPr>
          <p:cNvSpPr/>
          <p:nvPr/>
        </p:nvSpPr>
        <p:spPr>
          <a:xfrm>
            <a:off x="874623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3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8C660D6-4DEF-90D1-A746-E2F5B025CEB6}"/>
              </a:ext>
            </a:extLst>
          </p:cNvPr>
          <p:cNvSpPr txBox="1"/>
          <p:nvPr/>
        </p:nvSpPr>
        <p:spPr>
          <a:xfrm>
            <a:off x="8985312" y="6343281"/>
            <a:ext cx="72072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</a:pPr>
            <a:r>
              <a:rPr lang="en-US" sz="1000" b="1" spc="-10" dirty="0">
                <a:solidFill>
                  <a:srgbClr val="838383"/>
                </a:solidFill>
                <a:latin typeface="Arial"/>
                <a:cs typeface="Arial"/>
              </a:rPr>
              <a:t>Conclusion</a:t>
            </a:r>
            <a:endParaRPr sz="1000" dirty="0">
              <a:solidFill>
                <a:srgbClr val="838383"/>
              </a:solidFill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DA885474-F463-FD31-6F01-9C9A54D1E3E2}"/>
              </a:ext>
            </a:extLst>
          </p:cNvPr>
          <p:cNvSpPr/>
          <p:nvPr/>
        </p:nvSpPr>
        <p:spPr>
          <a:xfrm>
            <a:off x="1036929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188DCA8-A09F-4A1A-5370-383AEC19FE16}"/>
              </a:ext>
            </a:extLst>
          </p:cNvPr>
          <p:cNvSpPr txBox="1"/>
          <p:nvPr/>
        </p:nvSpPr>
        <p:spPr>
          <a:xfrm>
            <a:off x="10554288" y="6335979"/>
            <a:ext cx="828893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00" b="1" spc="-10" dirty="0">
                <a:solidFill>
                  <a:srgbClr val="7E7E7E"/>
                </a:solidFill>
                <a:latin typeface="Arial"/>
                <a:cs typeface="Arial"/>
              </a:rPr>
              <a:t>Bibliography</a:t>
            </a:r>
            <a:endParaRPr sz="1000" dirty="0"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0D0117-72EB-C3D0-8E5B-1F131713A90A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bject 8">
            <a:extLst>
              <a:ext uri="{FF2B5EF4-FFF2-40B4-BE49-F238E27FC236}">
                <a16:creationId xmlns:a16="http://schemas.microsoft.com/office/drawing/2014/main" id="{53C4DC1A-5745-62EA-A8AE-EDA9B5126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sz="2000" b="1" spc="-135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000" b="1" spc="-20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Enrollment Trends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The rise in dual enrollment post-COVID highlights shifting healthcare needs and expanded access in underserved communities.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6C10CA-A105-8C72-4A9E-669D7BA1FEA7}"/>
              </a:ext>
            </a:extLst>
          </p:cNvPr>
          <p:cNvSpPr txBox="1"/>
          <p:nvPr/>
        </p:nvSpPr>
        <p:spPr>
          <a:xfrm>
            <a:off x="4929267" y="1648940"/>
            <a:ext cx="67791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When COVID-19 struck, it wasn’t just a public health crisis—it sparked a surge in demand for medical coverage across the nation.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To ensure health access,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the federal government introduced new provisions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allowing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unrestricted Medicaid enrollment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for those without existing coverage. </a:t>
            </a:r>
          </a:p>
          <a:p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Iowa and South Dakota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this shift was especially visible through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notable increase in dual enrollment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—individuals qualifying for both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Medicare and Medicaid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63BCF9-D2C0-F089-937E-F6FE6D78D61A}"/>
              </a:ext>
            </a:extLst>
          </p:cNvPr>
          <p:cNvSpPr txBox="1"/>
          <p:nvPr/>
        </p:nvSpPr>
        <p:spPr>
          <a:xfrm>
            <a:off x="909624" y="4040870"/>
            <a:ext cx="25091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raised an essential question: 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Why this sudden increase?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What is Medicare, and do I need it? | Southern Tier Connect">
            <a:extLst>
              <a:ext uri="{FF2B5EF4-FFF2-40B4-BE49-F238E27FC236}">
                <a16:creationId xmlns:a16="http://schemas.microsoft.com/office/drawing/2014/main" id="{9070D7E4-BA4E-40E9-7CB6-01D004E3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35" y="3094046"/>
            <a:ext cx="3036787" cy="2880325"/>
          </a:xfrm>
          <a:prstGeom prst="rect">
            <a:avLst/>
          </a:prstGeom>
          <a:noFill/>
          <a:effectLst>
            <a:softEdge rad="880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lculating The Price Paid For The COVID Hospitalizations Surge : Shots -  Health News : NPR">
            <a:extLst>
              <a:ext uri="{FF2B5EF4-FFF2-40B4-BE49-F238E27FC236}">
                <a16:creationId xmlns:a16="http://schemas.microsoft.com/office/drawing/2014/main" id="{0A504792-FDBC-17C8-EC65-89159A571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7" y="980657"/>
            <a:ext cx="4409821" cy="2783116"/>
          </a:xfrm>
          <a:prstGeom prst="rect">
            <a:avLst/>
          </a:prstGeom>
          <a:noFill/>
          <a:effectLst>
            <a:softEdge rad="22334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79098B9-EF6F-7063-63EF-D4BE3579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6205"/>
              </p:ext>
            </p:extLst>
          </p:nvPr>
        </p:nvGraphicFramePr>
        <p:xfrm>
          <a:off x="1011809" y="4707367"/>
          <a:ext cx="1950924" cy="8501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5462">
                  <a:extLst>
                    <a:ext uri="{9D8B030D-6E8A-4147-A177-3AD203B41FA5}">
                      <a16:colId xmlns:a16="http://schemas.microsoft.com/office/drawing/2014/main" val="2750718141"/>
                    </a:ext>
                  </a:extLst>
                </a:gridCol>
                <a:gridCol w="975462">
                  <a:extLst>
                    <a:ext uri="{9D8B030D-6E8A-4147-A177-3AD203B41FA5}">
                      <a16:colId xmlns:a16="http://schemas.microsoft.com/office/drawing/2014/main" val="253899305"/>
                    </a:ext>
                  </a:extLst>
                </a:gridCol>
              </a:tblGrid>
              <a:tr h="2833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768619"/>
                  </a:ext>
                </a:extLst>
              </a:tr>
              <a:tr h="2833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2,52,98,220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1453"/>
                  </a:ext>
                </a:extLst>
              </a:tr>
              <a:tr h="28337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2,59,34,360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0695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B1B0DA-1559-793E-E59F-7329C37048F8}"/>
              </a:ext>
            </a:extLst>
          </p:cNvPr>
          <p:cNvSpPr txBox="1"/>
          <p:nvPr/>
        </p:nvSpPr>
        <p:spPr>
          <a:xfrm>
            <a:off x="4094734" y="4068730"/>
            <a:ext cx="436151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What is Dual Enrollment?</a:t>
            </a:r>
          </a:p>
          <a:p>
            <a:pPr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Dual enrollment refers to individuals who qualify for both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Medicare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(typically age-based or disability-based) and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Medicaid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(income-based).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group often includes the most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vulnerable populations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—low-income seniors and individuals with chronic health needs.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6A8D5322-1248-DA97-C398-5434634033FB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75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73CC6-6052-8B00-FA49-3E14DEE1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426147EE-A9D2-54C6-9C5C-E7841C383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17C57-267D-6A00-888E-21C6E3D8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63E089-D309-938E-A57F-E8C59DCB8B19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2371924A-1326-2FBD-CE8C-0B8F44AD9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Drivers Behind Dual Enrollment Growth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Economic hardship, COVID impact, policy changes, aging population, and awareness are fueling the enrollment surge.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F86C329-ED60-4A1D-B18D-9A708CF7D665}"/>
              </a:ext>
            </a:extLst>
          </p:cNvPr>
          <p:cNvGrpSpPr/>
          <p:nvPr/>
        </p:nvGrpSpPr>
        <p:grpSpPr>
          <a:xfrm>
            <a:off x="2272728" y="1223243"/>
            <a:ext cx="2165006" cy="1954374"/>
            <a:chOff x="349750" y="1545393"/>
            <a:chExt cx="2165006" cy="19543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8F0463-C23F-4067-2AF7-3A41AD0E5682}"/>
                </a:ext>
              </a:extLst>
            </p:cNvPr>
            <p:cNvSpPr txBox="1"/>
            <p:nvPr/>
          </p:nvSpPr>
          <p:spPr>
            <a:xfrm>
              <a:off x="349750" y="1630031"/>
              <a:ext cx="2134600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Economic Hardship</a:t>
              </a:r>
            </a:p>
            <a:p>
              <a:pPr algn="ctr"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Income inequality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Rising inflation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Stagnant wages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4B4023-2D0F-75AF-2296-F2B16463B16E}"/>
                </a:ext>
              </a:extLst>
            </p:cNvPr>
            <p:cNvGrpSpPr/>
            <p:nvPr/>
          </p:nvGrpSpPr>
          <p:grpSpPr>
            <a:xfrm>
              <a:off x="349751" y="1545393"/>
              <a:ext cx="2150411" cy="1954374"/>
              <a:chOff x="623205" y="1199217"/>
              <a:chExt cx="2150411" cy="1954374"/>
            </a:xfrm>
          </p:grpSpPr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4EABC1E4-1671-CEF7-7AD4-5235345F5F3B}"/>
                  </a:ext>
                </a:extLst>
              </p:cNvPr>
              <p:cNvSpPr/>
              <p:nvPr/>
            </p:nvSpPr>
            <p:spPr>
              <a:xfrm>
                <a:off x="623205" y="1199217"/>
                <a:ext cx="2150411" cy="1954374"/>
              </a:xfrm>
              <a:custGeom>
                <a:avLst/>
                <a:gdLst/>
                <a:ahLst/>
                <a:cxnLst/>
                <a:rect l="l" t="t" r="r" b="b"/>
                <a:pathLst>
                  <a:path w="5166360" h="1513839">
                    <a:moveTo>
                      <a:pt x="0" y="1513331"/>
                    </a:moveTo>
                    <a:lnTo>
                      <a:pt x="5166360" y="1513331"/>
                    </a:lnTo>
                    <a:lnTo>
                      <a:pt x="5166360" y="0"/>
                    </a:lnTo>
                    <a:lnTo>
                      <a:pt x="0" y="0"/>
                    </a:lnTo>
                    <a:lnTo>
                      <a:pt x="0" y="1513331"/>
                    </a:lnTo>
                    <a:close/>
                  </a:path>
                </a:pathLst>
              </a:custGeom>
              <a:ln w="12700">
                <a:solidFill>
                  <a:srgbClr val="1C223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10">
                <a:extLst>
                  <a:ext uri="{FF2B5EF4-FFF2-40B4-BE49-F238E27FC236}">
                    <a16:creationId xmlns:a16="http://schemas.microsoft.com/office/drawing/2014/main" id="{15D99148-6DA1-2393-4B0D-02E9C6A0BCE8}"/>
                  </a:ext>
                </a:extLst>
              </p:cNvPr>
              <p:cNvSpPr/>
              <p:nvPr/>
            </p:nvSpPr>
            <p:spPr>
              <a:xfrm>
                <a:off x="792708" y="1548891"/>
                <a:ext cx="1811403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818129">
                    <a:moveTo>
                      <a:pt x="0" y="0"/>
                    </a:moveTo>
                    <a:lnTo>
                      <a:pt x="281813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55C426-9FFB-FC13-2822-89224DB67FAC}"/>
                </a:ext>
              </a:extLst>
            </p:cNvPr>
            <p:cNvSpPr txBox="1"/>
            <p:nvPr/>
          </p:nvSpPr>
          <p:spPr>
            <a:xfrm>
              <a:off x="364344" y="2883472"/>
              <a:ext cx="2150412" cy="600164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Many individuals faced reduced financial stability, pushing them into Medicaid eligibility</a:t>
              </a:r>
              <a:endParaRPr lang="en-US" sz="1100" dirty="0"/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0238FDE-2A04-9BFC-FC9A-C10608C4036B}"/>
              </a:ext>
            </a:extLst>
          </p:cNvPr>
          <p:cNvGrpSpPr/>
          <p:nvPr/>
        </p:nvGrpSpPr>
        <p:grpSpPr>
          <a:xfrm>
            <a:off x="5013498" y="1223243"/>
            <a:ext cx="2165004" cy="1954374"/>
            <a:chOff x="2653853" y="1545393"/>
            <a:chExt cx="2165004" cy="19543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060373-5B0A-AC79-A8BA-24FA90B8C404}"/>
                </a:ext>
              </a:extLst>
            </p:cNvPr>
            <p:cNvSpPr txBox="1"/>
            <p:nvPr/>
          </p:nvSpPr>
          <p:spPr>
            <a:xfrm>
              <a:off x="2653853" y="1600208"/>
              <a:ext cx="216500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COVID-19’s Direct Impact</a:t>
              </a:r>
            </a:p>
            <a:p>
              <a:pPr algn="ctr"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Sudden job loss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Employer-provided coverage loss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01E162-FD65-7306-1649-394D9BE1BD34}"/>
                </a:ext>
              </a:extLst>
            </p:cNvPr>
            <p:cNvGrpSpPr/>
            <p:nvPr/>
          </p:nvGrpSpPr>
          <p:grpSpPr>
            <a:xfrm>
              <a:off x="2653855" y="1545393"/>
              <a:ext cx="2150411" cy="1954374"/>
              <a:chOff x="623205" y="1199217"/>
              <a:chExt cx="2150411" cy="1954374"/>
            </a:xfrm>
          </p:grpSpPr>
          <p:sp>
            <p:nvSpPr>
              <p:cNvPr id="47" name="object 14">
                <a:extLst>
                  <a:ext uri="{FF2B5EF4-FFF2-40B4-BE49-F238E27FC236}">
                    <a16:creationId xmlns:a16="http://schemas.microsoft.com/office/drawing/2014/main" id="{3EB281C2-0BE0-86F8-6051-C906719860CA}"/>
                  </a:ext>
                </a:extLst>
              </p:cNvPr>
              <p:cNvSpPr/>
              <p:nvPr/>
            </p:nvSpPr>
            <p:spPr>
              <a:xfrm>
                <a:off x="623205" y="1199217"/>
                <a:ext cx="2150411" cy="1954374"/>
              </a:xfrm>
              <a:custGeom>
                <a:avLst/>
                <a:gdLst/>
                <a:ahLst/>
                <a:cxnLst/>
                <a:rect l="l" t="t" r="r" b="b"/>
                <a:pathLst>
                  <a:path w="5166360" h="1513839">
                    <a:moveTo>
                      <a:pt x="0" y="1513331"/>
                    </a:moveTo>
                    <a:lnTo>
                      <a:pt x="5166360" y="1513331"/>
                    </a:lnTo>
                    <a:lnTo>
                      <a:pt x="5166360" y="0"/>
                    </a:lnTo>
                    <a:lnTo>
                      <a:pt x="0" y="0"/>
                    </a:lnTo>
                    <a:lnTo>
                      <a:pt x="0" y="1513331"/>
                    </a:lnTo>
                    <a:close/>
                  </a:path>
                </a:pathLst>
              </a:custGeom>
              <a:ln w="12700">
                <a:solidFill>
                  <a:srgbClr val="1C223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0">
                <a:extLst>
                  <a:ext uri="{FF2B5EF4-FFF2-40B4-BE49-F238E27FC236}">
                    <a16:creationId xmlns:a16="http://schemas.microsoft.com/office/drawing/2014/main" id="{C9D1F150-0410-6855-3CD1-1E80E0846E53}"/>
                  </a:ext>
                </a:extLst>
              </p:cNvPr>
              <p:cNvSpPr/>
              <p:nvPr/>
            </p:nvSpPr>
            <p:spPr>
              <a:xfrm>
                <a:off x="792708" y="1548891"/>
                <a:ext cx="1811403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818129">
                    <a:moveTo>
                      <a:pt x="0" y="0"/>
                    </a:moveTo>
                    <a:lnTo>
                      <a:pt x="281813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139EE32-9F1E-923F-66E5-325AC91B413F}"/>
                </a:ext>
              </a:extLst>
            </p:cNvPr>
            <p:cNvSpPr txBox="1"/>
            <p:nvPr/>
          </p:nvSpPr>
          <p:spPr>
            <a:xfrm>
              <a:off x="2664377" y="2883702"/>
              <a:ext cx="2149374" cy="600164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COVID’s economic ripple effect hit lower-income groups hardest.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684ADBD-7C12-6098-12D2-B11B18CD83A6}"/>
              </a:ext>
            </a:extLst>
          </p:cNvPr>
          <p:cNvGrpSpPr/>
          <p:nvPr/>
        </p:nvGrpSpPr>
        <p:grpSpPr>
          <a:xfrm>
            <a:off x="7739677" y="1223243"/>
            <a:ext cx="2159896" cy="1954374"/>
            <a:chOff x="5011309" y="1553619"/>
            <a:chExt cx="2159896" cy="19543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A356AB-1EA5-A034-34C4-1296EC0E765B}"/>
                </a:ext>
              </a:extLst>
            </p:cNvPr>
            <p:cNvSpPr txBox="1"/>
            <p:nvPr/>
          </p:nvSpPr>
          <p:spPr>
            <a:xfrm>
              <a:off x="5020793" y="1610268"/>
              <a:ext cx="2134600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Policy Changes</a:t>
              </a:r>
            </a:p>
            <a:p>
              <a:pPr algn="ctr"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FFCRA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ARPA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expanded Medicaid eligibility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States paused disenrollment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921F871-CE1C-E289-7F83-14CDFA0F1AE4}"/>
                </a:ext>
              </a:extLst>
            </p:cNvPr>
            <p:cNvGrpSpPr/>
            <p:nvPr/>
          </p:nvGrpSpPr>
          <p:grpSpPr>
            <a:xfrm>
              <a:off x="5020794" y="1553619"/>
              <a:ext cx="2150411" cy="1954374"/>
              <a:chOff x="623205" y="1199217"/>
              <a:chExt cx="2150411" cy="1954374"/>
            </a:xfrm>
          </p:grpSpPr>
          <p:sp>
            <p:nvSpPr>
              <p:cNvPr id="50" name="object 14">
                <a:extLst>
                  <a:ext uri="{FF2B5EF4-FFF2-40B4-BE49-F238E27FC236}">
                    <a16:creationId xmlns:a16="http://schemas.microsoft.com/office/drawing/2014/main" id="{69799E86-FCE6-3352-57C0-053BC3002226}"/>
                  </a:ext>
                </a:extLst>
              </p:cNvPr>
              <p:cNvSpPr/>
              <p:nvPr/>
            </p:nvSpPr>
            <p:spPr>
              <a:xfrm>
                <a:off x="623205" y="1199217"/>
                <a:ext cx="2150411" cy="1954374"/>
              </a:xfrm>
              <a:custGeom>
                <a:avLst/>
                <a:gdLst/>
                <a:ahLst/>
                <a:cxnLst/>
                <a:rect l="l" t="t" r="r" b="b"/>
                <a:pathLst>
                  <a:path w="5166360" h="1513839">
                    <a:moveTo>
                      <a:pt x="0" y="1513331"/>
                    </a:moveTo>
                    <a:lnTo>
                      <a:pt x="5166360" y="1513331"/>
                    </a:lnTo>
                    <a:lnTo>
                      <a:pt x="5166360" y="0"/>
                    </a:lnTo>
                    <a:lnTo>
                      <a:pt x="0" y="0"/>
                    </a:lnTo>
                    <a:lnTo>
                      <a:pt x="0" y="1513331"/>
                    </a:lnTo>
                    <a:close/>
                  </a:path>
                </a:pathLst>
              </a:custGeom>
              <a:ln w="12700">
                <a:solidFill>
                  <a:srgbClr val="1C223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6C132304-0DB3-3BA1-3066-8EE4D5ECBFE9}"/>
                  </a:ext>
                </a:extLst>
              </p:cNvPr>
              <p:cNvSpPr/>
              <p:nvPr/>
            </p:nvSpPr>
            <p:spPr>
              <a:xfrm>
                <a:off x="792708" y="1548891"/>
                <a:ext cx="1811403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818129">
                    <a:moveTo>
                      <a:pt x="0" y="0"/>
                    </a:moveTo>
                    <a:lnTo>
                      <a:pt x="281813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8053A2-DD71-7480-0769-A057474A3986}"/>
                </a:ext>
              </a:extLst>
            </p:cNvPr>
            <p:cNvSpPr txBox="1"/>
            <p:nvPr/>
          </p:nvSpPr>
          <p:spPr>
            <a:xfrm>
              <a:off x="5011309" y="2879119"/>
              <a:ext cx="2159896" cy="619296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A safety net was created to prevent people from falling through.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6CD109B-4AC1-7D20-EC47-9C666491BB93}"/>
              </a:ext>
            </a:extLst>
          </p:cNvPr>
          <p:cNvGrpSpPr/>
          <p:nvPr/>
        </p:nvGrpSpPr>
        <p:grpSpPr>
          <a:xfrm>
            <a:off x="3494958" y="3596536"/>
            <a:ext cx="2151388" cy="1967701"/>
            <a:chOff x="7386756" y="1514484"/>
            <a:chExt cx="2151388" cy="19677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06AF2-34DB-39DA-4542-E0C52DE270AF}"/>
                </a:ext>
              </a:extLst>
            </p:cNvPr>
            <p:cNvSpPr txBox="1"/>
            <p:nvPr/>
          </p:nvSpPr>
          <p:spPr>
            <a:xfrm>
              <a:off x="7386756" y="1567727"/>
              <a:ext cx="2134600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Aging Population</a:t>
              </a:r>
            </a:p>
            <a:p>
              <a:pPr algn="ctr"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Increased number of individuals reaching Medicare eligibility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Many also qualify for Medicaid due to income thresholds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371931F-9469-FFB0-B1B4-779F7AE96BEC}"/>
                </a:ext>
              </a:extLst>
            </p:cNvPr>
            <p:cNvGrpSpPr/>
            <p:nvPr/>
          </p:nvGrpSpPr>
          <p:grpSpPr>
            <a:xfrm>
              <a:off x="7387733" y="1514484"/>
              <a:ext cx="2150411" cy="1954374"/>
              <a:chOff x="623205" y="1199217"/>
              <a:chExt cx="2150411" cy="1954374"/>
            </a:xfrm>
          </p:grpSpPr>
          <p:sp>
            <p:nvSpPr>
              <p:cNvPr id="53" name="object 14">
                <a:extLst>
                  <a:ext uri="{FF2B5EF4-FFF2-40B4-BE49-F238E27FC236}">
                    <a16:creationId xmlns:a16="http://schemas.microsoft.com/office/drawing/2014/main" id="{DF3E6332-10B7-0BFF-2B48-0F33DC80C8F3}"/>
                  </a:ext>
                </a:extLst>
              </p:cNvPr>
              <p:cNvSpPr/>
              <p:nvPr/>
            </p:nvSpPr>
            <p:spPr>
              <a:xfrm>
                <a:off x="623205" y="1199217"/>
                <a:ext cx="2150411" cy="1954374"/>
              </a:xfrm>
              <a:custGeom>
                <a:avLst/>
                <a:gdLst/>
                <a:ahLst/>
                <a:cxnLst/>
                <a:rect l="l" t="t" r="r" b="b"/>
                <a:pathLst>
                  <a:path w="5166360" h="1513839">
                    <a:moveTo>
                      <a:pt x="0" y="1513331"/>
                    </a:moveTo>
                    <a:lnTo>
                      <a:pt x="5166360" y="1513331"/>
                    </a:lnTo>
                    <a:lnTo>
                      <a:pt x="5166360" y="0"/>
                    </a:lnTo>
                    <a:lnTo>
                      <a:pt x="0" y="0"/>
                    </a:lnTo>
                    <a:lnTo>
                      <a:pt x="0" y="1513331"/>
                    </a:lnTo>
                    <a:close/>
                  </a:path>
                </a:pathLst>
              </a:custGeom>
              <a:ln w="12700">
                <a:solidFill>
                  <a:srgbClr val="1C223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10">
                <a:extLst>
                  <a:ext uri="{FF2B5EF4-FFF2-40B4-BE49-F238E27FC236}">
                    <a16:creationId xmlns:a16="http://schemas.microsoft.com/office/drawing/2014/main" id="{854ACD54-E4E9-4A29-BD7D-48BAA4AFDCA4}"/>
                  </a:ext>
                </a:extLst>
              </p:cNvPr>
              <p:cNvSpPr/>
              <p:nvPr/>
            </p:nvSpPr>
            <p:spPr>
              <a:xfrm>
                <a:off x="792708" y="1548891"/>
                <a:ext cx="1811403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818129">
                    <a:moveTo>
                      <a:pt x="0" y="0"/>
                    </a:moveTo>
                    <a:lnTo>
                      <a:pt x="281813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E3538877-14EF-20A3-58E1-9FAD263CAB90}"/>
                </a:ext>
              </a:extLst>
            </p:cNvPr>
            <p:cNvSpPr txBox="1"/>
            <p:nvPr/>
          </p:nvSpPr>
          <p:spPr>
            <a:xfrm>
              <a:off x="7387734" y="2882021"/>
              <a:ext cx="2150410" cy="600164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Especially in rural regions of Iowa and South Dakota.</a:t>
              </a:r>
            </a:p>
            <a:p>
              <a:pPr algn="ctr">
                <a:buNone/>
              </a:pP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84FDA62-B3B2-03A2-5445-77CAB04562B2}"/>
              </a:ext>
            </a:extLst>
          </p:cNvPr>
          <p:cNvGrpSpPr/>
          <p:nvPr/>
        </p:nvGrpSpPr>
        <p:grpSpPr>
          <a:xfrm>
            <a:off x="6377345" y="3599438"/>
            <a:ext cx="2150411" cy="1964799"/>
            <a:chOff x="9677243" y="1514484"/>
            <a:chExt cx="2150411" cy="1964799"/>
          </a:xfrm>
        </p:grpSpPr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32F79C0C-79ED-858F-8503-29504D9F5E2F}"/>
                </a:ext>
              </a:extLst>
            </p:cNvPr>
            <p:cNvSpPr/>
            <p:nvPr/>
          </p:nvSpPr>
          <p:spPr>
            <a:xfrm>
              <a:off x="9846746" y="1864158"/>
              <a:ext cx="1811403" cy="45719"/>
            </a:xfrm>
            <a:custGeom>
              <a:avLst/>
              <a:gdLst/>
              <a:ahLst/>
              <a:cxnLst/>
              <a:rect l="l" t="t" r="r" b="b"/>
              <a:pathLst>
                <a:path w="2818129">
                  <a:moveTo>
                    <a:pt x="0" y="0"/>
                  </a:moveTo>
                  <a:lnTo>
                    <a:pt x="281813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4">
              <a:extLst>
                <a:ext uri="{FF2B5EF4-FFF2-40B4-BE49-F238E27FC236}">
                  <a16:creationId xmlns:a16="http://schemas.microsoft.com/office/drawing/2014/main" id="{13B2375F-5478-28D0-4EDB-C03990D13516}"/>
                </a:ext>
              </a:extLst>
            </p:cNvPr>
            <p:cNvSpPr/>
            <p:nvPr/>
          </p:nvSpPr>
          <p:spPr>
            <a:xfrm>
              <a:off x="9677243" y="1514484"/>
              <a:ext cx="2150411" cy="1954374"/>
            </a:xfrm>
            <a:custGeom>
              <a:avLst/>
              <a:gdLst/>
              <a:ahLst/>
              <a:cxnLst/>
              <a:rect l="l" t="t" r="r" b="b"/>
              <a:pathLst>
                <a:path w="5166360" h="1513839">
                  <a:moveTo>
                    <a:pt x="0" y="1513331"/>
                  </a:moveTo>
                  <a:lnTo>
                    <a:pt x="5166360" y="1513331"/>
                  </a:lnTo>
                  <a:lnTo>
                    <a:pt x="5166360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8FE36EFE-43D7-73F7-4809-BF2CC0FFC8DF}"/>
                </a:ext>
              </a:extLst>
            </p:cNvPr>
            <p:cNvGrpSpPr/>
            <p:nvPr/>
          </p:nvGrpSpPr>
          <p:grpSpPr>
            <a:xfrm>
              <a:off x="9677243" y="1596885"/>
              <a:ext cx="2150410" cy="1882398"/>
              <a:chOff x="9677243" y="1596885"/>
              <a:chExt cx="2150410" cy="18823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BF6F7-3CD0-84B8-5A19-0BED93F12D47}"/>
                  </a:ext>
                </a:extLst>
              </p:cNvPr>
              <p:cNvSpPr txBox="1"/>
              <p:nvPr/>
            </p:nvSpPr>
            <p:spPr>
              <a:xfrm>
                <a:off x="9677243" y="1596885"/>
                <a:ext cx="215041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Growing Awareness</a:t>
                </a:r>
              </a:p>
              <a:p>
                <a:pPr>
                  <a:buNone/>
                </a:pP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Outreach and education efforts increased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Simplified application processes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871C78B8-6C64-9DCF-6402-BD6EFCAA28F8}"/>
                  </a:ext>
                </a:extLst>
              </p:cNvPr>
              <p:cNvSpPr txBox="1"/>
              <p:nvPr/>
            </p:nvSpPr>
            <p:spPr>
              <a:xfrm>
                <a:off x="9677243" y="2879119"/>
                <a:ext cx="2150410" cy="600164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sz="11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More people knew about and accessed dual coverage options.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A60B04-5211-37E2-89BD-AA9865F73709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F6C8A351-D679-9339-175E-2AD98DF4B74A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C133F7B6-1608-936B-BBFA-95169C87D918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2C3F6A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241CE54-3F15-AB30-7A47-56BF1900C312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877C0FC7-EC34-5D54-2089-E359D1B10D64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838383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212B186A-B409-698C-AA00-50077C64E0D3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D8916EC1-E2FB-0E14-77CE-B7BAF86C0426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7103316-1CDF-4149-1683-65935F40C11D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537BFCD8-EBF8-6503-22D3-DC61DACE7A00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744059BB-5834-2866-2847-BC80626E7A39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5" name="object 12">
              <a:extLst>
                <a:ext uri="{FF2B5EF4-FFF2-40B4-BE49-F238E27FC236}">
                  <a16:creationId xmlns:a16="http://schemas.microsoft.com/office/drawing/2014/main" id="{6BDA5787-0B77-5DE6-B2B4-0DA98B968721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5FA33EF4-28EB-5D64-82B8-377B937A7BFB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0F42904E-C710-65F6-58C4-0E4149256C23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5">
              <a:extLst>
                <a:ext uri="{FF2B5EF4-FFF2-40B4-BE49-F238E27FC236}">
                  <a16:creationId xmlns:a16="http://schemas.microsoft.com/office/drawing/2014/main" id="{66813C75-404F-9F5A-779D-A4147133D972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1" name="object 7">
            <a:extLst>
              <a:ext uri="{FF2B5EF4-FFF2-40B4-BE49-F238E27FC236}">
                <a16:creationId xmlns:a16="http://schemas.microsoft.com/office/drawing/2014/main" id="{8E03A8A5-F763-7222-894A-F979F4D37233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932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E1C5-50AE-6386-A0BF-A9D261DA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ED64895C-08C7-0964-5886-5E8D824CA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B17DE-D815-666E-2622-C60254B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8D16D3-9D09-F118-10B6-8267DB9C3241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CCB37772-FDA5-C501-43C1-AE047A1D6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7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Enrollment Trends in Iowa (2013–2024)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Fluctuations Reveal Policy Impact and Post-Pandemic Shifts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2F888-9CA3-C359-6F32-B76E167A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4" y="844120"/>
            <a:ext cx="7510078" cy="4629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A93418-8AB1-1F46-3EEE-EDB57F41745A}"/>
              </a:ext>
            </a:extLst>
          </p:cNvPr>
          <p:cNvSpPr txBox="1"/>
          <p:nvPr/>
        </p:nvSpPr>
        <p:spPr>
          <a:xfrm>
            <a:off x="7799294" y="1910988"/>
            <a:ext cx="41214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Total dual enrollment in Iowa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which peaked during the COVID-19 response years and fluctuated as federal waivers and state policies shifted.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year-over-year differences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highlights notable enrollment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spikes in 2020 (+39,952)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due to emergency/unrestricted Medicaid access under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FFCRA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ARPA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However, 2024 shows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sharp decline (-43,872)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—a possible result of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eligibility redeterminations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disenrollments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following the unwinding of pandemic-era protections. 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081F8-7C46-3D8A-A50A-97C01470F2C4}"/>
              </a:ext>
            </a:extLst>
          </p:cNvPr>
          <p:cNvSpPr txBox="1"/>
          <p:nvPr/>
        </p:nvSpPr>
        <p:spPr>
          <a:xfrm>
            <a:off x="417068" y="5684187"/>
            <a:ext cx="11774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Dual enrollment is highly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sensitive to federal and state policy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making proactive planning essential for managing healthcare access. Heading towards a downward trend post pandemic</a:t>
            </a:r>
            <a:endParaRPr lang="en-US" sz="11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BD8A69-EF13-CB2E-3FDC-09B7A4E85E0B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5523FCE-4C6A-708F-C4A6-255BE9FD9A3A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8C8909E6-7BE7-059A-3A95-9577125306B2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1165B556-EE75-54E7-282D-30F6D0BF77A6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69DA640D-7E9E-3DD3-3BF2-78832B621AD5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2C3F6A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A677E1F-2EFA-197C-5A2F-394270D1D911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26238E38-FF2D-A00F-0302-58FE5B2F7A15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1043B5B4-13BE-C6C3-609B-F50705D75065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8C9FE702-AD04-C462-94A4-4E45D24F6AF9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30C60839-C7FF-E472-32C0-6D347736EB1B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00333767-D2E9-C16C-3FA5-E749FF090850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4DD21690-2FE1-0CF6-9978-4E24897CEC6D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51919F8E-2AB8-26B4-B0A5-5F63AB536D44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8BB6BB86-D53F-F61E-762C-A1AAAAD41687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0" name="object 7">
            <a:extLst>
              <a:ext uri="{FF2B5EF4-FFF2-40B4-BE49-F238E27FC236}">
                <a16:creationId xmlns:a16="http://schemas.microsoft.com/office/drawing/2014/main" id="{EB89DA20-FD77-5551-E68F-11079722C1F7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3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9402-81F1-1396-6E58-2D727BF1F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lth insurance plans in Iowa and South Dakota | Wellmark">
            <a:extLst>
              <a:ext uri="{FF2B5EF4-FFF2-40B4-BE49-F238E27FC236}">
                <a16:creationId xmlns:a16="http://schemas.microsoft.com/office/drawing/2014/main" id="{8D47BA77-2075-BBCB-2484-BA4C1EF1F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856" r="10088" b="25001"/>
          <a:stretch/>
        </p:blipFill>
        <p:spPr bwMode="auto">
          <a:xfrm>
            <a:off x="10845209" y="109260"/>
            <a:ext cx="1190847" cy="3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31330-31E0-1CEF-0752-3312BA8C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856" y="6383615"/>
            <a:ext cx="2743200" cy="365125"/>
          </a:xfrm>
        </p:spPr>
        <p:txBody>
          <a:bodyPr/>
          <a:lstStyle/>
          <a:p>
            <a:fld id="{19FD4401-5D8A-2349-86F3-2CAF5CCA2882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74C093-CC58-589B-B7EB-32460877BC79}"/>
              </a:ext>
            </a:extLst>
          </p:cNvPr>
          <p:cNvCxnSpPr>
            <a:cxnSpLocks/>
          </p:cNvCxnSpPr>
          <p:nvPr/>
        </p:nvCxnSpPr>
        <p:spPr>
          <a:xfrm>
            <a:off x="483567" y="671628"/>
            <a:ext cx="109570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bject 8">
            <a:extLst>
              <a:ext uri="{FF2B5EF4-FFF2-40B4-BE49-F238E27FC236}">
                <a16:creationId xmlns:a16="http://schemas.microsoft.com/office/drawing/2014/main" id="{A1856749-D3B8-4E1F-24AE-621CBE9FB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67" y="105705"/>
            <a:ext cx="9849485" cy="52193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b="1" dirty="0">
                <a:solidFill>
                  <a:srgbClr val="0082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Enrollment Trends in South Dakota (2013–2024)</a:t>
            </a:r>
            <a:endParaRPr lang="en-US" sz="2000" b="1" spc="-10" dirty="0">
              <a:solidFill>
                <a:srgbClr val="0082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Fluctuations Reveal Policy Impact and Post-Pandemic Shifts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B82F66-D447-B247-0419-1302DBCE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4" y="833537"/>
            <a:ext cx="7456290" cy="46065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296B88-FE2B-480A-668B-241D9CAE7D39}"/>
              </a:ext>
            </a:extLst>
          </p:cNvPr>
          <p:cNvSpPr txBox="1"/>
          <p:nvPr/>
        </p:nvSpPr>
        <p:spPr>
          <a:xfrm>
            <a:off x="7799294" y="1910988"/>
            <a:ext cx="412141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South Dakota’s dual enrollment shows a more erratic trend compared to Iowa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 notable decline in 2019 (-31,026) is followed by a spike in 2021 (+28,662)—reflecting the impact of pandemic-era Medicaid expansion efforts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This further confirms that post pandemic there is a downward trend in dual enrollment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D61501-10D3-062F-56B1-99E9C3E375AF}"/>
              </a:ext>
            </a:extLst>
          </p:cNvPr>
          <p:cNvSpPr txBox="1"/>
          <p:nvPr/>
        </p:nvSpPr>
        <p:spPr>
          <a:xfrm>
            <a:off x="417068" y="5684187"/>
            <a:ext cx="113356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inconsistency in dual enrollment highlights a need for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stronger outreach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to maintain healthcare continuity in vulnerable populations. </a:t>
            </a:r>
            <a:endParaRPr lang="en-US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999823-DED4-CFFA-3B4D-09A3B5B95E92}"/>
              </a:ext>
            </a:extLst>
          </p:cNvPr>
          <p:cNvGrpSpPr/>
          <p:nvPr/>
        </p:nvGrpSpPr>
        <p:grpSpPr>
          <a:xfrm>
            <a:off x="621791" y="6295644"/>
            <a:ext cx="10946384" cy="381590"/>
            <a:chOff x="621791" y="6295644"/>
            <a:chExt cx="10946384" cy="381590"/>
          </a:xfrm>
        </p:grpSpPr>
        <p:sp>
          <p:nvSpPr>
            <p:cNvPr id="29" name="object 2">
              <a:extLst>
                <a:ext uri="{FF2B5EF4-FFF2-40B4-BE49-F238E27FC236}">
                  <a16:creationId xmlns:a16="http://schemas.microsoft.com/office/drawing/2014/main" id="{8DC2933B-618D-37F1-0110-423DB681629F}"/>
                </a:ext>
              </a:extLst>
            </p:cNvPr>
            <p:cNvSpPr/>
            <p:nvPr/>
          </p:nvSpPr>
          <p:spPr>
            <a:xfrm>
              <a:off x="621791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5CDB9301-1256-22AC-A477-1A6FEBAAAADB}"/>
                </a:ext>
              </a:extLst>
            </p:cNvPr>
            <p:cNvSpPr txBox="1"/>
            <p:nvPr/>
          </p:nvSpPr>
          <p:spPr>
            <a:xfrm>
              <a:off x="842453" y="6346610"/>
              <a:ext cx="75755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7145" marR="5080" indent="-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Introduction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4">
              <a:extLst>
                <a:ext uri="{FF2B5EF4-FFF2-40B4-BE49-F238E27FC236}">
                  <a16:creationId xmlns:a16="http://schemas.microsoft.com/office/drawing/2014/main" id="{8579A71B-A455-DF26-E9A5-CF3683545A75}"/>
                </a:ext>
              </a:extLst>
            </p:cNvPr>
            <p:cNvSpPr/>
            <p:nvPr/>
          </p:nvSpPr>
          <p:spPr>
            <a:xfrm>
              <a:off x="2249423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5">
              <a:extLst>
                <a:ext uri="{FF2B5EF4-FFF2-40B4-BE49-F238E27FC236}">
                  <a16:creationId xmlns:a16="http://schemas.microsoft.com/office/drawing/2014/main" id="{4B9EA8F2-39B4-956D-DFF5-66657AF66F9A}"/>
                </a:ext>
              </a:extLst>
            </p:cNvPr>
            <p:cNvSpPr txBox="1"/>
            <p:nvPr/>
          </p:nvSpPr>
          <p:spPr>
            <a:xfrm>
              <a:off x="2352928" y="6343281"/>
              <a:ext cx="991869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dirty="0">
                  <a:solidFill>
                    <a:srgbClr val="2C3F6A"/>
                  </a:solidFill>
                  <a:latin typeface="Arial"/>
                  <a:cs typeface="Arial"/>
                </a:rPr>
                <a:t>Geographic Trends</a:t>
              </a:r>
              <a:endParaRPr sz="1000" dirty="0">
                <a:solidFill>
                  <a:srgbClr val="2C3F6A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8861857A-CA40-79BA-310B-1FC044B44684}"/>
                </a:ext>
              </a:extLst>
            </p:cNvPr>
            <p:cNvSpPr/>
            <p:nvPr/>
          </p:nvSpPr>
          <p:spPr>
            <a:xfrm>
              <a:off x="3872484" y="630021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0FEDDB17-93E8-9ADF-96A2-6E919D95CE68}"/>
                </a:ext>
              </a:extLst>
            </p:cNvPr>
            <p:cNvSpPr/>
            <p:nvPr/>
          </p:nvSpPr>
          <p:spPr>
            <a:xfrm>
              <a:off x="549554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0E9CD0AF-C23D-988D-5404-0D0BAC7C1B82}"/>
                </a:ext>
              </a:extLst>
            </p:cNvPr>
            <p:cNvSpPr txBox="1"/>
            <p:nvPr/>
          </p:nvSpPr>
          <p:spPr>
            <a:xfrm>
              <a:off x="5766371" y="6355992"/>
              <a:ext cx="657225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" marR="5080" indent="-2286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Impact of Education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903D89B0-FC3D-88BC-B074-ACB6E41A3846}"/>
                </a:ext>
              </a:extLst>
            </p:cNvPr>
            <p:cNvSpPr/>
            <p:nvPr/>
          </p:nvSpPr>
          <p:spPr>
            <a:xfrm>
              <a:off x="7118604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F4679566-E1F2-CD46-90E7-4097800BF859}"/>
                </a:ext>
              </a:extLst>
            </p:cNvPr>
            <p:cNvSpPr txBox="1"/>
            <p:nvPr/>
          </p:nvSpPr>
          <p:spPr>
            <a:xfrm>
              <a:off x="7173427" y="6355992"/>
              <a:ext cx="1062054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Economic Trends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D91473B0-CDB7-DEC5-85E5-CFD969C63CC1}"/>
                </a:ext>
              </a:extLst>
            </p:cNvPr>
            <p:cNvSpPr/>
            <p:nvPr/>
          </p:nvSpPr>
          <p:spPr>
            <a:xfrm>
              <a:off x="874623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3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50EFD6EE-12DB-5C6A-4117-2F706169FECD}"/>
                </a:ext>
              </a:extLst>
            </p:cNvPr>
            <p:cNvSpPr txBox="1"/>
            <p:nvPr/>
          </p:nvSpPr>
          <p:spPr>
            <a:xfrm>
              <a:off x="8985312" y="6343281"/>
              <a:ext cx="720725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85725" marR="5080" indent="-7366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838383"/>
                  </a:solidFill>
                  <a:latin typeface="Arial"/>
                  <a:cs typeface="Arial"/>
                </a:rPr>
                <a:t>Conclusion</a:t>
              </a:r>
              <a:endParaRPr sz="1000" dirty="0">
                <a:solidFill>
                  <a:srgbClr val="838383"/>
                </a:solidFill>
                <a:latin typeface="Arial"/>
                <a:cs typeface="Arial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3D266C4F-F4D7-9682-3FD4-C193908E4BF4}"/>
                </a:ext>
              </a:extLst>
            </p:cNvPr>
            <p:cNvSpPr/>
            <p:nvPr/>
          </p:nvSpPr>
          <p:spPr>
            <a:xfrm>
              <a:off x="10369295" y="6295644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79">
                  <a:moveTo>
                    <a:pt x="0" y="0"/>
                  </a:moveTo>
                  <a:lnTo>
                    <a:pt x="1198752" y="0"/>
                  </a:lnTo>
                </a:path>
              </a:pathLst>
            </a:custGeom>
            <a:ln w="254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F918D575-17C1-6887-F321-46888BAADCDA}"/>
                </a:ext>
              </a:extLst>
            </p:cNvPr>
            <p:cNvSpPr txBox="1"/>
            <p:nvPr/>
          </p:nvSpPr>
          <p:spPr>
            <a:xfrm>
              <a:off x="10554288" y="6335979"/>
              <a:ext cx="828893" cy="16735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 dirty="0">
                  <a:solidFill>
                    <a:srgbClr val="7E7E7E"/>
                  </a:solidFill>
                  <a:latin typeface="Arial"/>
                  <a:cs typeface="Arial"/>
                </a:rPr>
                <a:t>Bibliography</a:t>
              </a:r>
              <a:endParaRPr sz="1000" dirty="0">
                <a:latin typeface="Arial"/>
                <a:cs typeface="Arial"/>
              </a:endParaRPr>
            </a:p>
          </p:txBody>
        </p:sp>
      </p:grpSp>
      <p:sp>
        <p:nvSpPr>
          <p:cNvPr id="43" name="object 7">
            <a:extLst>
              <a:ext uri="{FF2B5EF4-FFF2-40B4-BE49-F238E27FC236}">
                <a16:creationId xmlns:a16="http://schemas.microsoft.com/office/drawing/2014/main" id="{F700277E-D8BD-9234-0628-26CAFDE055CF}"/>
              </a:ext>
            </a:extLst>
          </p:cNvPr>
          <p:cNvSpPr txBox="1"/>
          <p:nvPr/>
        </p:nvSpPr>
        <p:spPr>
          <a:xfrm>
            <a:off x="3872485" y="6355992"/>
            <a:ext cx="11988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838383"/>
                </a:solidFill>
                <a:latin typeface="Arial"/>
                <a:cs typeface="Arial"/>
              </a:rPr>
              <a:t>Funding / Forecast – Age Factor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19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3049</Words>
  <Application>Microsoft Macintosh PowerPoint</Application>
  <PresentationFormat>Widescreen</PresentationFormat>
  <Paragraphs>483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Key People Involved In Dual Enrollment Ecosystem Key players across government, healthcare, private sector, and regulatory bodies driving dual eligibility and healthcare delivery.</vt:lpstr>
      <vt:lpstr>Introduction to Dual Enrollment Trends The rise in dual enrollment post-COVID highlights shifting healthcare needs and expanded access in underserved communities.</vt:lpstr>
      <vt:lpstr>Key Drivers Behind Dual Enrollment Growth Economic hardship, COVID impact, policy changes, aging population, and awareness are fueling the enrollment surge.</vt:lpstr>
      <vt:lpstr>Dual Enrollment Trends in Iowa (2013–2024) Fluctuations Reveal Policy Impact and Post-Pandemic Shifts</vt:lpstr>
      <vt:lpstr>Dual Enrollment Trends in South Dakota (2013–2024) Fluctuations Reveal Policy Impact and Post-Pandemic Shifts</vt:lpstr>
      <vt:lpstr>Dual Eligibility Drivers in Iowa Poverty and labor trends expose Medicaid-vulnerable counties</vt:lpstr>
      <vt:lpstr>Dual Eligibility Drivers in South Dakota Low income, high poverty, and weak labor force participation predict Medicaid vulnerability</vt:lpstr>
      <vt:lpstr>Aging Population &amp; Dual Eligibility A growing elderly population in Iowa and South Dakota signals rising dual enrollment needs and long-term care demands.</vt:lpstr>
      <vt:lpstr>Dual Eligibility by Age Group Understanding the Age-Driven Surge in Dual Enrollment.</vt:lpstr>
      <vt:lpstr>Forecasting Medicaid Risk Zones in Iowa Cities nearing poverty thresholds and rising eligibility</vt:lpstr>
      <vt:lpstr>PowerPoint Presentation</vt:lpstr>
      <vt:lpstr>Aging Workforce and Medicare Pressure Fewer young workers and more retirees signal rising dual-eligibility and funding strain</vt:lpstr>
      <vt:lpstr>Education and Healthcare Disparities in Iowa Lower education levels correlate with higher uninsured rates, poverty, and disability burdens</vt:lpstr>
      <vt:lpstr>Minimum Wage vs Inflation: A Tale of Two States Static wages in Iowa and gradual increases in South Dakota reveal contrasting responses to rising inflation and affordability challenges.</vt:lpstr>
      <vt:lpstr>Minimum Wage vs Inflation: A Tale of Two States Iowans face shrinking purchasing power, while South Dakota’s wage growth aligns with inflation—impacting Medicaid eligibility and access.</vt:lpstr>
      <vt:lpstr>Conclusion How to Make Dual Eligibility Sustainable for Iowa &amp; South Dakota.</vt:lpstr>
      <vt:lpstr>Bibliography Key references supporting data, policy insights, and economic indicators in our dual enrollment case study.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Karnan Rajesh, Abishek</dc:creator>
  <cp:lastModifiedBy>Karnan Rajesh, Abishek</cp:lastModifiedBy>
  <cp:revision>6</cp:revision>
  <dcterms:created xsi:type="dcterms:W3CDTF">2025-04-02T00:22:07Z</dcterms:created>
  <dcterms:modified xsi:type="dcterms:W3CDTF">2025-05-16T04:01:25Z</dcterms:modified>
</cp:coreProperties>
</file>